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 id="262" r:id="rId46"/>
    <p:sldId id="263" r:id="rId47"/>
    <p:sldId id="264" r:id="rId48"/>
    <p:sldId id="265" r:id="rId49"/>
    <p:sldId id="266" r:id="rId50"/>
    <p:sldId id="267" r:id="rId51"/>
    <p:sldId id="268" r:id="rId52"/>
    <p:sldId id="269" r:id="rId53"/>
    <p:sldId id="270" r:id="rId54"/>
    <p:sldId id="271" r:id="rId55"/>
    <p:sldId id="272" r:id="rId56"/>
    <p:sldId id="273" r:id="rId57"/>
    <p:sldId id="274" r:id="rId58"/>
    <p:sldId id="275" r:id="rId59"/>
    <p:sldId id="276" r:id="rId60"/>
    <p:sldId id="277" r:id="rId61"/>
    <p:sldId id="278" r:id="rId62"/>
  </p:sldIdLst>
  <p:sldSz cx="18288000" cy="10287000"/>
  <p:notesSz cx="6858000" cy="9144000"/>
  <p:embeddedFontLst>
    <p:embeddedFont>
      <p:font typeface="Aileron Regular" charset="1" panose="00000500000000000000"/>
      <p:regular r:id="rId6"/>
    </p:embeddedFont>
    <p:embeddedFont>
      <p:font typeface="Aileron Regular Bold" charset="1" panose="00000800000000000000"/>
      <p:regular r:id="rId7"/>
    </p:embeddedFont>
    <p:embeddedFont>
      <p:font typeface="Aileron Regular Italics" charset="1" panose="00000500000000000000"/>
      <p:regular r:id="rId8"/>
    </p:embeddedFont>
    <p:embeddedFont>
      <p:font typeface="Aileron Regular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Aileron Heavy" charset="1" panose="00000A00000000000000"/>
      <p:regular r:id="rId14"/>
    </p:embeddedFont>
    <p:embeddedFont>
      <p:font typeface="Aileron Heavy Bold" charset="1" panose="00000A00000000000000"/>
      <p:regular r:id="rId15"/>
    </p:embeddedFont>
    <p:embeddedFont>
      <p:font typeface="Aileron Heavy Italics" charset="1" panose="00000A00000000000000"/>
      <p:regular r:id="rId16"/>
    </p:embeddedFont>
    <p:embeddedFont>
      <p:font typeface="Aileron Heavy Bold Italics" charset="1" panose="00000A00000000000000"/>
      <p:regular r:id="rId17"/>
    </p:embeddedFont>
    <p:embeddedFont>
      <p:font typeface="HK Grotesk Light" charset="1" panose="00000400000000000000"/>
      <p:regular r:id="rId18"/>
    </p:embeddedFont>
    <p:embeddedFont>
      <p:font typeface="HK Grotesk Light Bold" charset="1" panose="00000500000000000000"/>
      <p:regular r:id="rId19"/>
    </p:embeddedFont>
    <p:embeddedFont>
      <p:font typeface="HK Grotesk Light Italics" charset="1" panose="00000400000000000000"/>
      <p:regular r:id="rId20"/>
    </p:embeddedFont>
    <p:embeddedFont>
      <p:font typeface="HK Grotesk Light Bold Italics" charset="1" panose="00000500000000000000"/>
      <p:regular r:id="rId21"/>
    </p:embeddedFont>
    <p:embeddedFont>
      <p:font typeface="HK Grotesk Bold" charset="1" panose="00000800000000000000"/>
      <p:regular r:id="rId22"/>
    </p:embeddedFont>
    <p:embeddedFont>
      <p:font typeface="HK Grotesk Bold Italics" charset="1" panose="00000800000000000000"/>
      <p:regular r:id="rId23"/>
    </p:embeddedFont>
    <p:embeddedFont>
      <p:font typeface="Arima Madurai Medium" charset="1" panose="00000600000000000000"/>
      <p:regular r:id="rId24"/>
    </p:embeddedFont>
    <p:embeddedFont>
      <p:font typeface="Arima Madurai Medium Bold" charset="1" panose="00000800000000000000"/>
      <p:regular r:id="rId25"/>
    </p:embeddedFont>
    <p:embeddedFont>
      <p:font typeface="Arima Madurai Medium Italics" charset="1" panose="00000600000000000000"/>
      <p:regular r:id="rId26"/>
    </p:embeddedFont>
    <p:embeddedFont>
      <p:font typeface="Arima Madurai Medium Bold Italics" charset="1" panose="00000800000000000000"/>
      <p:regular r:id="rId27"/>
    </p:embeddedFont>
    <p:embeddedFont>
      <p:font typeface="Arima Madurai Extra Bold" charset="1" panose="00000900000000000000"/>
      <p:regular r:id="rId28"/>
    </p:embeddedFont>
    <p:embeddedFont>
      <p:font typeface="Arima Madurai Extra Bold Bold" charset="1" panose="00000A00000000000000"/>
      <p:regular r:id="rId29"/>
    </p:embeddedFont>
    <p:embeddedFont>
      <p:font typeface="Arima Madurai Extra Bold Italics" charset="1" panose="00000900000000000000"/>
      <p:regular r:id="rId30"/>
    </p:embeddedFont>
    <p:embeddedFont>
      <p:font typeface="Arima Madurai Extra Bold Bold Italics" charset="1" panose="00000A00000000000000"/>
      <p:regular r:id="rId31"/>
    </p:embeddedFont>
    <p:embeddedFont>
      <p:font typeface="Open Sans Light" charset="1" panose="020B0306030504020204"/>
      <p:regular r:id="rId32"/>
    </p:embeddedFont>
    <p:embeddedFont>
      <p:font typeface="Open Sans Light Bold" charset="1" panose="020B0806030504020204"/>
      <p:regular r:id="rId33"/>
    </p:embeddedFont>
    <p:embeddedFont>
      <p:font typeface="Open Sans Light Italics" charset="1" panose="020B0306030504020204"/>
      <p:regular r:id="rId34"/>
    </p:embeddedFont>
    <p:embeddedFont>
      <p:font typeface="Open Sans Light Bold Italics" charset="1" panose="020B0806030504020204"/>
      <p:regular r:id="rId35"/>
    </p:embeddedFont>
    <p:embeddedFont>
      <p:font typeface="Archicoco" charset="1" panose="020B0A04020102020204"/>
      <p:regular r:id="rId36"/>
    </p:embeddedFont>
    <p:embeddedFont>
      <p:font typeface="Archicoco Italics" charset="1" panose="020B0A04020102020204"/>
      <p:regular r:id="rId37"/>
    </p:embeddedFont>
    <p:embeddedFont>
      <p:font typeface="Cormorant SC Medium" charset="1" panose="00000600000000000000"/>
      <p:regular r:id="rId38"/>
    </p:embeddedFont>
    <p:embeddedFont>
      <p:font typeface="Cormorant SC Medium Bold" charset="1" panose="000007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46" Target="slides/slide7.xml" Type="http://schemas.openxmlformats.org/officeDocument/2006/relationships/slide"/><Relationship Id="rId47" Target="slides/slide8.xml" Type="http://schemas.openxmlformats.org/officeDocument/2006/relationships/slide"/><Relationship Id="rId48" Target="slides/slide9.xml" Type="http://schemas.openxmlformats.org/officeDocument/2006/relationships/slide"/><Relationship Id="rId49" Target="slides/slide10.xml" Type="http://schemas.openxmlformats.org/officeDocument/2006/relationships/slide"/><Relationship Id="rId5" Target="tableStyles.xml" Type="http://schemas.openxmlformats.org/officeDocument/2006/relationships/tableStyles"/><Relationship Id="rId50" Target="slides/slide11.xml" Type="http://schemas.openxmlformats.org/officeDocument/2006/relationships/slide"/><Relationship Id="rId51" Target="slides/slide12.xml" Type="http://schemas.openxmlformats.org/officeDocument/2006/relationships/slide"/><Relationship Id="rId52" Target="slides/slide13.xml" Type="http://schemas.openxmlformats.org/officeDocument/2006/relationships/slide"/><Relationship Id="rId53" Target="slides/slide14.xml" Type="http://schemas.openxmlformats.org/officeDocument/2006/relationships/slide"/><Relationship Id="rId54" Target="slides/slide15.xml" Type="http://schemas.openxmlformats.org/officeDocument/2006/relationships/slide"/><Relationship Id="rId55" Target="slides/slide16.xml" Type="http://schemas.openxmlformats.org/officeDocument/2006/relationships/slide"/><Relationship Id="rId56" Target="slides/slide17.xml" Type="http://schemas.openxmlformats.org/officeDocument/2006/relationships/slide"/><Relationship Id="rId57" Target="slides/slide18.xml" Type="http://schemas.openxmlformats.org/officeDocument/2006/relationships/slide"/><Relationship Id="rId58" Target="slides/slide19.xml" Type="http://schemas.openxmlformats.org/officeDocument/2006/relationships/slide"/><Relationship Id="rId59" Target="slides/slide20.xml" Type="http://schemas.openxmlformats.org/officeDocument/2006/relationships/slide"/><Relationship Id="rId6" Target="fonts/font6.fntdata" Type="http://schemas.openxmlformats.org/officeDocument/2006/relationships/font"/><Relationship Id="rId60" Target="slides/slide21.xml" Type="http://schemas.openxmlformats.org/officeDocument/2006/relationships/slide"/><Relationship Id="rId61" Target="slides/slide22.xml" Type="http://schemas.openxmlformats.org/officeDocument/2006/relationships/slide"/><Relationship Id="rId62" Target="slides/slide2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jpeg>
</file>

<file path=ppt/media/image3.jpe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jpeg" Type="http://schemas.openxmlformats.org/officeDocument/2006/relationships/image"/><Relationship Id="rId4" Target="../media/image22.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914912">
            <a:off x="-1534103" y="1801518"/>
            <a:ext cx="21356206" cy="6874465"/>
          </a:xfrm>
          <a:prstGeom prst="rect">
            <a:avLst/>
          </a:prstGeom>
        </p:spPr>
      </p:pic>
      <p:sp>
        <p:nvSpPr>
          <p:cNvPr name="TextBox 3" id="3"/>
          <p:cNvSpPr txBox="true"/>
          <p:nvPr/>
        </p:nvSpPr>
        <p:spPr>
          <a:xfrm rot="0">
            <a:off x="1028700" y="1123950"/>
            <a:ext cx="13510665" cy="3269904"/>
          </a:xfrm>
          <a:prstGeom prst="rect">
            <a:avLst/>
          </a:prstGeom>
        </p:spPr>
        <p:txBody>
          <a:bodyPr anchor="t" rtlCol="false" tIns="0" lIns="0" bIns="0" rIns="0">
            <a:spAutoFit/>
          </a:bodyPr>
          <a:lstStyle/>
          <a:p>
            <a:pPr>
              <a:lnSpc>
                <a:spcPts val="12792"/>
              </a:lnSpc>
            </a:pPr>
            <a:r>
              <a:rPr lang="en-US" sz="11525" spc="-345">
                <a:solidFill>
                  <a:srgbClr val="57FFDC"/>
                </a:solidFill>
                <a:latin typeface="Archicoco Bold"/>
              </a:rPr>
              <a:t>FITTING THE MODEL</a:t>
            </a:r>
          </a:p>
        </p:txBody>
      </p:sp>
      <p:sp>
        <p:nvSpPr>
          <p:cNvPr name="TextBox 4" id="4"/>
          <p:cNvSpPr txBox="true"/>
          <p:nvPr/>
        </p:nvSpPr>
        <p:spPr>
          <a:xfrm rot="0">
            <a:off x="9746268" y="7265673"/>
            <a:ext cx="6548708" cy="2252293"/>
          </a:xfrm>
          <a:prstGeom prst="rect">
            <a:avLst/>
          </a:prstGeom>
        </p:spPr>
        <p:txBody>
          <a:bodyPr anchor="t" rtlCol="false" tIns="0" lIns="0" bIns="0" rIns="0">
            <a:spAutoFit/>
          </a:bodyPr>
          <a:lstStyle/>
          <a:p>
            <a:pPr algn="ctr">
              <a:lnSpc>
                <a:spcPts val="9024"/>
              </a:lnSpc>
            </a:pPr>
            <a:r>
              <a:rPr lang="en-US" sz="6446">
                <a:solidFill>
                  <a:srgbClr val="57FFDC"/>
                </a:solidFill>
                <a:latin typeface="Archicoco"/>
              </a:rPr>
              <a:t>S.ABHISHEK</a:t>
            </a:r>
          </a:p>
          <a:p>
            <a:pPr algn="ctr">
              <a:lnSpc>
                <a:spcPts val="9024"/>
              </a:lnSpc>
            </a:pPr>
            <a:r>
              <a:rPr lang="en-US" sz="6446">
                <a:solidFill>
                  <a:srgbClr val="57FFDC"/>
                </a:solidFill>
                <a:latin typeface="Archicoco"/>
              </a:rPr>
              <a:t>GARINE SRIJA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112" t="12488" r="2954" b="0"/>
          <a:stretch>
            <a:fillRect/>
          </a:stretch>
        </p:blipFill>
        <p:spPr>
          <a:xfrm flipH="false" flipV="false" rot="0">
            <a:off x="1246754" y="2163767"/>
            <a:ext cx="15794492" cy="5959467"/>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5400000">
            <a:off x="10022410" y="5503172"/>
            <a:ext cx="6077104" cy="393248"/>
            <a:chOff x="0" y="0"/>
            <a:chExt cx="6280346" cy="406400"/>
          </a:xfrm>
        </p:grpSpPr>
        <p:sp>
          <p:nvSpPr>
            <p:cNvPr name="Freeform 3" id="3"/>
            <p:cNvSpPr/>
            <p:nvPr/>
          </p:nvSpPr>
          <p:spPr>
            <a:xfrm>
              <a:off x="17780" y="22860"/>
              <a:ext cx="6254946" cy="360680"/>
            </a:xfrm>
            <a:custGeom>
              <a:avLst/>
              <a:gdLst/>
              <a:ahLst/>
              <a:cxnLst/>
              <a:rect r="r" b="b" t="t" l="l"/>
              <a:pathLst>
                <a:path h="360680" w="6254946">
                  <a:moveTo>
                    <a:pt x="6254946" y="180340"/>
                  </a:moveTo>
                  <a:cubicBezTo>
                    <a:pt x="6254946" y="81280"/>
                    <a:pt x="6174937" y="0"/>
                    <a:pt x="6074607" y="0"/>
                  </a:cubicBezTo>
                  <a:lnTo>
                    <a:pt x="172720" y="0"/>
                  </a:lnTo>
                  <a:lnTo>
                    <a:pt x="172720" y="1270"/>
                  </a:lnTo>
                  <a:cubicBezTo>
                    <a:pt x="76200" y="5080"/>
                    <a:pt x="0" y="83820"/>
                    <a:pt x="0" y="180340"/>
                  </a:cubicBezTo>
                  <a:cubicBezTo>
                    <a:pt x="0" y="276860"/>
                    <a:pt x="77470" y="355600"/>
                    <a:pt x="172720" y="359410"/>
                  </a:cubicBezTo>
                  <a:lnTo>
                    <a:pt x="172720" y="360680"/>
                  </a:lnTo>
                  <a:lnTo>
                    <a:pt x="6074606" y="360680"/>
                  </a:lnTo>
                  <a:cubicBezTo>
                    <a:pt x="6173666" y="360680"/>
                    <a:pt x="6254946" y="279400"/>
                    <a:pt x="6254946" y="180340"/>
                  </a:cubicBezTo>
                  <a:close/>
                </a:path>
              </a:pathLst>
            </a:custGeom>
            <a:solidFill>
              <a:srgbClr val="86EAE9"/>
            </a:solidFill>
          </p:spPr>
        </p:sp>
      </p:grpSp>
      <p:grpSp>
        <p:nvGrpSpPr>
          <p:cNvPr name="Group 4" id="4"/>
          <p:cNvGrpSpPr/>
          <p:nvPr/>
        </p:nvGrpSpPr>
        <p:grpSpPr>
          <a:xfrm rot="-5400000">
            <a:off x="10359213" y="4946876"/>
            <a:ext cx="7189696" cy="393248"/>
            <a:chOff x="0" y="0"/>
            <a:chExt cx="7430148" cy="406400"/>
          </a:xfrm>
        </p:grpSpPr>
        <p:sp>
          <p:nvSpPr>
            <p:cNvPr name="Freeform 5" id="5"/>
            <p:cNvSpPr/>
            <p:nvPr/>
          </p:nvSpPr>
          <p:spPr>
            <a:xfrm>
              <a:off x="17780" y="22860"/>
              <a:ext cx="7404748" cy="360680"/>
            </a:xfrm>
            <a:custGeom>
              <a:avLst/>
              <a:gdLst/>
              <a:ahLst/>
              <a:cxnLst/>
              <a:rect r="r" b="b" t="t" l="l"/>
              <a:pathLst>
                <a:path h="360680" w="7404748">
                  <a:moveTo>
                    <a:pt x="7404748" y="180340"/>
                  </a:moveTo>
                  <a:cubicBezTo>
                    <a:pt x="7404748" y="81280"/>
                    <a:pt x="7324738" y="0"/>
                    <a:pt x="7224408" y="0"/>
                  </a:cubicBezTo>
                  <a:lnTo>
                    <a:pt x="172720" y="0"/>
                  </a:lnTo>
                  <a:lnTo>
                    <a:pt x="172720" y="1270"/>
                  </a:lnTo>
                  <a:cubicBezTo>
                    <a:pt x="76200" y="5080"/>
                    <a:pt x="0" y="83820"/>
                    <a:pt x="0" y="180340"/>
                  </a:cubicBezTo>
                  <a:cubicBezTo>
                    <a:pt x="0" y="276860"/>
                    <a:pt x="77470" y="355600"/>
                    <a:pt x="172720" y="359410"/>
                  </a:cubicBezTo>
                  <a:lnTo>
                    <a:pt x="172720" y="360680"/>
                  </a:lnTo>
                  <a:lnTo>
                    <a:pt x="7224408" y="360680"/>
                  </a:lnTo>
                  <a:cubicBezTo>
                    <a:pt x="7323468" y="360680"/>
                    <a:pt x="7404748" y="279400"/>
                    <a:pt x="7404748" y="180340"/>
                  </a:cubicBezTo>
                  <a:close/>
                </a:path>
              </a:pathLst>
            </a:custGeom>
            <a:solidFill>
              <a:srgbClr val="3EDAD8"/>
            </a:solidFill>
          </p:spPr>
        </p:sp>
      </p:grpSp>
      <p:grpSp>
        <p:nvGrpSpPr>
          <p:cNvPr name="Group 6" id="6"/>
          <p:cNvGrpSpPr/>
          <p:nvPr/>
        </p:nvGrpSpPr>
        <p:grpSpPr>
          <a:xfrm rot="-5400000">
            <a:off x="12986400" y="5853513"/>
            <a:ext cx="5327266" cy="393248"/>
            <a:chOff x="0" y="0"/>
            <a:chExt cx="5505431" cy="406400"/>
          </a:xfrm>
        </p:grpSpPr>
        <p:sp>
          <p:nvSpPr>
            <p:cNvPr name="Freeform 7" id="7"/>
            <p:cNvSpPr/>
            <p:nvPr/>
          </p:nvSpPr>
          <p:spPr>
            <a:xfrm>
              <a:off x="17780" y="22860"/>
              <a:ext cx="5480031" cy="360680"/>
            </a:xfrm>
            <a:custGeom>
              <a:avLst/>
              <a:gdLst/>
              <a:ahLst/>
              <a:cxnLst/>
              <a:rect r="r" b="b" t="t" l="l"/>
              <a:pathLst>
                <a:path h="360680" w="5480031">
                  <a:moveTo>
                    <a:pt x="5480031" y="180340"/>
                  </a:moveTo>
                  <a:cubicBezTo>
                    <a:pt x="5480031" y="81280"/>
                    <a:pt x="5400021" y="0"/>
                    <a:pt x="5299692" y="0"/>
                  </a:cubicBezTo>
                  <a:lnTo>
                    <a:pt x="172720" y="0"/>
                  </a:lnTo>
                  <a:lnTo>
                    <a:pt x="172720" y="1270"/>
                  </a:lnTo>
                  <a:cubicBezTo>
                    <a:pt x="76200" y="5080"/>
                    <a:pt x="0" y="83820"/>
                    <a:pt x="0" y="180340"/>
                  </a:cubicBezTo>
                  <a:cubicBezTo>
                    <a:pt x="0" y="276860"/>
                    <a:pt x="77470" y="355600"/>
                    <a:pt x="172720" y="359410"/>
                  </a:cubicBezTo>
                  <a:lnTo>
                    <a:pt x="172720" y="360680"/>
                  </a:lnTo>
                  <a:lnTo>
                    <a:pt x="5299691" y="360680"/>
                  </a:lnTo>
                  <a:cubicBezTo>
                    <a:pt x="5398751" y="360680"/>
                    <a:pt x="5480031" y="279400"/>
                    <a:pt x="5480031" y="180340"/>
                  </a:cubicBezTo>
                  <a:close/>
                </a:path>
              </a:pathLst>
            </a:custGeom>
            <a:solidFill>
              <a:srgbClr val="37C9EF"/>
            </a:solidFill>
          </p:spPr>
        </p:sp>
      </p:grpSp>
      <p:grpSp>
        <p:nvGrpSpPr>
          <p:cNvPr name="Group 8" id="8"/>
          <p:cNvGrpSpPr/>
          <p:nvPr/>
        </p:nvGrpSpPr>
        <p:grpSpPr>
          <a:xfrm rot="-5400000">
            <a:off x="14373526" y="6393246"/>
            <a:ext cx="4296956" cy="393248"/>
            <a:chOff x="0" y="0"/>
            <a:chExt cx="4440664" cy="406400"/>
          </a:xfrm>
        </p:grpSpPr>
        <p:sp>
          <p:nvSpPr>
            <p:cNvPr name="Freeform 9" id="9"/>
            <p:cNvSpPr/>
            <p:nvPr/>
          </p:nvSpPr>
          <p:spPr>
            <a:xfrm>
              <a:off x="17780" y="22860"/>
              <a:ext cx="4415264" cy="360680"/>
            </a:xfrm>
            <a:custGeom>
              <a:avLst/>
              <a:gdLst/>
              <a:ahLst/>
              <a:cxnLst/>
              <a:rect r="r" b="b" t="t" l="l"/>
              <a:pathLst>
                <a:path h="360680" w="4415264">
                  <a:moveTo>
                    <a:pt x="4415264" y="180340"/>
                  </a:moveTo>
                  <a:cubicBezTo>
                    <a:pt x="4415264" y="81280"/>
                    <a:pt x="4335254" y="0"/>
                    <a:pt x="4234924" y="0"/>
                  </a:cubicBezTo>
                  <a:lnTo>
                    <a:pt x="172720" y="0"/>
                  </a:lnTo>
                  <a:lnTo>
                    <a:pt x="172720" y="1270"/>
                  </a:lnTo>
                  <a:cubicBezTo>
                    <a:pt x="76200" y="5080"/>
                    <a:pt x="0" y="83820"/>
                    <a:pt x="0" y="180340"/>
                  </a:cubicBezTo>
                  <a:cubicBezTo>
                    <a:pt x="0" y="276860"/>
                    <a:pt x="77470" y="355600"/>
                    <a:pt x="172720" y="359410"/>
                  </a:cubicBezTo>
                  <a:lnTo>
                    <a:pt x="172720" y="360680"/>
                  </a:lnTo>
                  <a:lnTo>
                    <a:pt x="4234924" y="360680"/>
                  </a:lnTo>
                  <a:cubicBezTo>
                    <a:pt x="4333983" y="360680"/>
                    <a:pt x="4415264" y="279400"/>
                    <a:pt x="4415264" y="180340"/>
                  </a:cubicBezTo>
                  <a:close/>
                </a:path>
              </a:pathLst>
            </a:custGeom>
            <a:solidFill>
              <a:srgbClr val="2C92D5"/>
            </a:solidFill>
          </p:spPr>
        </p:sp>
      </p:grpSp>
      <p:grpSp>
        <p:nvGrpSpPr>
          <p:cNvPr name="Group 10" id="10"/>
          <p:cNvGrpSpPr/>
          <p:nvPr/>
        </p:nvGrpSpPr>
        <p:grpSpPr>
          <a:xfrm rot="-5400000">
            <a:off x="16104934" y="7252683"/>
            <a:ext cx="2578082" cy="393248"/>
            <a:chOff x="0" y="0"/>
            <a:chExt cx="2664304" cy="406400"/>
          </a:xfrm>
        </p:grpSpPr>
        <p:sp>
          <p:nvSpPr>
            <p:cNvPr name="Freeform 11" id="11"/>
            <p:cNvSpPr/>
            <p:nvPr/>
          </p:nvSpPr>
          <p:spPr>
            <a:xfrm>
              <a:off x="17780" y="22860"/>
              <a:ext cx="2638904" cy="360680"/>
            </a:xfrm>
            <a:custGeom>
              <a:avLst/>
              <a:gdLst/>
              <a:ahLst/>
              <a:cxnLst/>
              <a:rect r="r" b="b" t="t" l="l"/>
              <a:pathLst>
                <a:path h="360680" w="2638904">
                  <a:moveTo>
                    <a:pt x="2638904" y="180340"/>
                  </a:moveTo>
                  <a:cubicBezTo>
                    <a:pt x="2638904" y="81280"/>
                    <a:pt x="2558894" y="0"/>
                    <a:pt x="2458564" y="0"/>
                  </a:cubicBezTo>
                  <a:lnTo>
                    <a:pt x="172720" y="0"/>
                  </a:lnTo>
                  <a:lnTo>
                    <a:pt x="172720" y="1270"/>
                  </a:lnTo>
                  <a:cubicBezTo>
                    <a:pt x="76200" y="5080"/>
                    <a:pt x="0" y="83820"/>
                    <a:pt x="0" y="180340"/>
                  </a:cubicBezTo>
                  <a:cubicBezTo>
                    <a:pt x="0" y="276860"/>
                    <a:pt x="77470" y="355600"/>
                    <a:pt x="172720" y="359410"/>
                  </a:cubicBezTo>
                  <a:lnTo>
                    <a:pt x="172720" y="360680"/>
                  </a:lnTo>
                  <a:lnTo>
                    <a:pt x="2458564" y="360680"/>
                  </a:lnTo>
                  <a:cubicBezTo>
                    <a:pt x="2557624" y="360680"/>
                    <a:pt x="2638904" y="279400"/>
                    <a:pt x="2638904" y="180340"/>
                  </a:cubicBezTo>
                  <a:close/>
                </a:path>
              </a:pathLst>
            </a:custGeom>
            <a:solidFill>
              <a:srgbClr val="13538A"/>
            </a:solidFill>
          </p:spPr>
        </p:sp>
      </p:grpSp>
      <p:grpSp>
        <p:nvGrpSpPr>
          <p:cNvPr name="Group 12" id="12"/>
          <p:cNvGrpSpPr/>
          <p:nvPr/>
        </p:nvGrpSpPr>
        <p:grpSpPr>
          <a:xfrm rot="-5400000">
            <a:off x="11759228" y="5503172"/>
            <a:ext cx="6077104" cy="393248"/>
            <a:chOff x="0" y="0"/>
            <a:chExt cx="6280346" cy="406400"/>
          </a:xfrm>
        </p:grpSpPr>
        <p:sp>
          <p:nvSpPr>
            <p:cNvPr name="Freeform 13" id="13"/>
            <p:cNvSpPr/>
            <p:nvPr/>
          </p:nvSpPr>
          <p:spPr>
            <a:xfrm>
              <a:off x="17780" y="22860"/>
              <a:ext cx="6254946" cy="360680"/>
            </a:xfrm>
            <a:custGeom>
              <a:avLst/>
              <a:gdLst/>
              <a:ahLst/>
              <a:cxnLst/>
              <a:rect r="r" b="b" t="t" l="l"/>
              <a:pathLst>
                <a:path h="360680" w="6254946">
                  <a:moveTo>
                    <a:pt x="6254946" y="180340"/>
                  </a:moveTo>
                  <a:cubicBezTo>
                    <a:pt x="6254946" y="81280"/>
                    <a:pt x="6174937" y="0"/>
                    <a:pt x="6074607" y="0"/>
                  </a:cubicBezTo>
                  <a:lnTo>
                    <a:pt x="172720" y="0"/>
                  </a:lnTo>
                  <a:lnTo>
                    <a:pt x="172720" y="1270"/>
                  </a:lnTo>
                  <a:cubicBezTo>
                    <a:pt x="76200" y="5080"/>
                    <a:pt x="0" y="83820"/>
                    <a:pt x="0" y="180340"/>
                  </a:cubicBezTo>
                  <a:cubicBezTo>
                    <a:pt x="0" y="276860"/>
                    <a:pt x="77470" y="355600"/>
                    <a:pt x="172720" y="359410"/>
                  </a:cubicBezTo>
                  <a:lnTo>
                    <a:pt x="172720" y="360680"/>
                  </a:lnTo>
                  <a:lnTo>
                    <a:pt x="6074606" y="360680"/>
                  </a:lnTo>
                  <a:cubicBezTo>
                    <a:pt x="6173666" y="360680"/>
                    <a:pt x="6254946" y="279400"/>
                    <a:pt x="6254946" y="180340"/>
                  </a:cubicBezTo>
                  <a:close/>
                </a:path>
              </a:pathLst>
            </a:custGeom>
            <a:solidFill>
              <a:srgbClr val="86EAE9"/>
            </a:solidFill>
          </p:spPr>
        </p:sp>
      </p:grpSp>
      <p:grpSp>
        <p:nvGrpSpPr>
          <p:cNvPr name="Group 14" id="14"/>
          <p:cNvGrpSpPr/>
          <p:nvPr/>
        </p:nvGrpSpPr>
        <p:grpSpPr>
          <a:xfrm rot="-5400000">
            <a:off x="9525673" y="5853513"/>
            <a:ext cx="5327266" cy="393248"/>
            <a:chOff x="0" y="0"/>
            <a:chExt cx="5505431" cy="406400"/>
          </a:xfrm>
        </p:grpSpPr>
        <p:sp>
          <p:nvSpPr>
            <p:cNvPr name="Freeform 15" id="15"/>
            <p:cNvSpPr/>
            <p:nvPr/>
          </p:nvSpPr>
          <p:spPr>
            <a:xfrm>
              <a:off x="17780" y="22860"/>
              <a:ext cx="5480031" cy="360680"/>
            </a:xfrm>
            <a:custGeom>
              <a:avLst/>
              <a:gdLst/>
              <a:ahLst/>
              <a:cxnLst/>
              <a:rect r="r" b="b" t="t" l="l"/>
              <a:pathLst>
                <a:path h="360680" w="5480031">
                  <a:moveTo>
                    <a:pt x="5480031" y="180340"/>
                  </a:moveTo>
                  <a:cubicBezTo>
                    <a:pt x="5480031" y="81280"/>
                    <a:pt x="5400021" y="0"/>
                    <a:pt x="5299692" y="0"/>
                  </a:cubicBezTo>
                  <a:lnTo>
                    <a:pt x="172720" y="0"/>
                  </a:lnTo>
                  <a:lnTo>
                    <a:pt x="172720" y="1270"/>
                  </a:lnTo>
                  <a:cubicBezTo>
                    <a:pt x="76200" y="5080"/>
                    <a:pt x="0" y="83820"/>
                    <a:pt x="0" y="180340"/>
                  </a:cubicBezTo>
                  <a:cubicBezTo>
                    <a:pt x="0" y="276860"/>
                    <a:pt x="77470" y="355600"/>
                    <a:pt x="172720" y="359410"/>
                  </a:cubicBezTo>
                  <a:lnTo>
                    <a:pt x="172720" y="360680"/>
                  </a:lnTo>
                  <a:lnTo>
                    <a:pt x="5299691" y="360680"/>
                  </a:lnTo>
                  <a:cubicBezTo>
                    <a:pt x="5398751" y="360680"/>
                    <a:pt x="5480031" y="279400"/>
                    <a:pt x="5480031" y="180340"/>
                  </a:cubicBezTo>
                  <a:close/>
                </a:path>
              </a:pathLst>
            </a:custGeom>
            <a:solidFill>
              <a:srgbClr val="37C9EF"/>
            </a:solidFill>
          </p:spPr>
        </p:sp>
      </p:grpSp>
      <p:grpSp>
        <p:nvGrpSpPr>
          <p:cNvPr name="Group 16" id="16"/>
          <p:cNvGrpSpPr/>
          <p:nvPr/>
        </p:nvGrpSpPr>
        <p:grpSpPr>
          <a:xfrm rot="-5400000">
            <a:off x="9159156" y="6368668"/>
            <a:ext cx="4296956" cy="393248"/>
            <a:chOff x="0" y="0"/>
            <a:chExt cx="4440664" cy="406400"/>
          </a:xfrm>
        </p:grpSpPr>
        <p:sp>
          <p:nvSpPr>
            <p:cNvPr name="Freeform 17" id="17"/>
            <p:cNvSpPr/>
            <p:nvPr/>
          </p:nvSpPr>
          <p:spPr>
            <a:xfrm>
              <a:off x="17780" y="22860"/>
              <a:ext cx="4415264" cy="360680"/>
            </a:xfrm>
            <a:custGeom>
              <a:avLst/>
              <a:gdLst/>
              <a:ahLst/>
              <a:cxnLst/>
              <a:rect r="r" b="b" t="t" l="l"/>
              <a:pathLst>
                <a:path h="360680" w="4415264">
                  <a:moveTo>
                    <a:pt x="4415264" y="180340"/>
                  </a:moveTo>
                  <a:cubicBezTo>
                    <a:pt x="4415264" y="81280"/>
                    <a:pt x="4335254" y="0"/>
                    <a:pt x="4234924" y="0"/>
                  </a:cubicBezTo>
                  <a:lnTo>
                    <a:pt x="172720" y="0"/>
                  </a:lnTo>
                  <a:lnTo>
                    <a:pt x="172720" y="1270"/>
                  </a:lnTo>
                  <a:cubicBezTo>
                    <a:pt x="76200" y="5080"/>
                    <a:pt x="0" y="83820"/>
                    <a:pt x="0" y="180340"/>
                  </a:cubicBezTo>
                  <a:cubicBezTo>
                    <a:pt x="0" y="276860"/>
                    <a:pt x="77470" y="355600"/>
                    <a:pt x="172720" y="359410"/>
                  </a:cubicBezTo>
                  <a:lnTo>
                    <a:pt x="172720" y="360680"/>
                  </a:lnTo>
                  <a:lnTo>
                    <a:pt x="4234924" y="360680"/>
                  </a:lnTo>
                  <a:cubicBezTo>
                    <a:pt x="4333983" y="360680"/>
                    <a:pt x="4415264" y="279400"/>
                    <a:pt x="4415264" y="180340"/>
                  </a:cubicBezTo>
                  <a:close/>
                </a:path>
              </a:pathLst>
            </a:custGeom>
            <a:solidFill>
              <a:srgbClr val="2C92D5"/>
            </a:solidFill>
          </p:spPr>
        </p:sp>
      </p:grpSp>
      <p:grpSp>
        <p:nvGrpSpPr>
          <p:cNvPr name="Group 18" id="18"/>
          <p:cNvGrpSpPr/>
          <p:nvPr/>
        </p:nvGrpSpPr>
        <p:grpSpPr>
          <a:xfrm rot="-5400000">
            <a:off x="9200305" y="7228105"/>
            <a:ext cx="2578082" cy="393248"/>
            <a:chOff x="0" y="0"/>
            <a:chExt cx="2664304" cy="406400"/>
          </a:xfrm>
        </p:grpSpPr>
        <p:sp>
          <p:nvSpPr>
            <p:cNvPr name="Freeform 19" id="19"/>
            <p:cNvSpPr/>
            <p:nvPr/>
          </p:nvSpPr>
          <p:spPr>
            <a:xfrm>
              <a:off x="17780" y="22860"/>
              <a:ext cx="2638904" cy="360680"/>
            </a:xfrm>
            <a:custGeom>
              <a:avLst/>
              <a:gdLst/>
              <a:ahLst/>
              <a:cxnLst/>
              <a:rect r="r" b="b" t="t" l="l"/>
              <a:pathLst>
                <a:path h="360680" w="2638904">
                  <a:moveTo>
                    <a:pt x="2638904" y="180340"/>
                  </a:moveTo>
                  <a:cubicBezTo>
                    <a:pt x="2638904" y="81280"/>
                    <a:pt x="2558894" y="0"/>
                    <a:pt x="2458564" y="0"/>
                  </a:cubicBezTo>
                  <a:lnTo>
                    <a:pt x="172720" y="0"/>
                  </a:lnTo>
                  <a:lnTo>
                    <a:pt x="172720" y="1270"/>
                  </a:lnTo>
                  <a:cubicBezTo>
                    <a:pt x="76200" y="5080"/>
                    <a:pt x="0" y="83820"/>
                    <a:pt x="0" y="180340"/>
                  </a:cubicBezTo>
                  <a:cubicBezTo>
                    <a:pt x="0" y="276860"/>
                    <a:pt x="77470" y="355600"/>
                    <a:pt x="172720" y="359410"/>
                  </a:cubicBezTo>
                  <a:lnTo>
                    <a:pt x="172720" y="360680"/>
                  </a:lnTo>
                  <a:lnTo>
                    <a:pt x="2458564" y="360680"/>
                  </a:lnTo>
                  <a:cubicBezTo>
                    <a:pt x="2557624" y="360680"/>
                    <a:pt x="2638904" y="279400"/>
                    <a:pt x="2638904" y="180340"/>
                  </a:cubicBezTo>
                  <a:close/>
                </a:path>
              </a:pathLst>
            </a:custGeom>
            <a:solidFill>
              <a:srgbClr val="13538A"/>
            </a:solidFill>
          </p:spPr>
        </p:sp>
      </p:grpSp>
      <p:sp>
        <p:nvSpPr>
          <p:cNvPr name="TextBox 20" id="20"/>
          <p:cNvSpPr txBox="true"/>
          <p:nvPr/>
        </p:nvSpPr>
        <p:spPr>
          <a:xfrm rot="0">
            <a:off x="499924" y="3241040"/>
            <a:ext cx="9792798" cy="3614420"/>
          </a:xfrm>
          <a:prstGeom prst="rect">
            <a:avLst/>
          </a:prstGeom>
        </p:spPr>
        <p:txBody>
          <a:bodyPr anchor="t" rtlCol="false" tIns="0" lIns="0" bIns="0" rIns="0">
            <a:spAutoFit/>
          </a:bodyPr>
          <a:lstStyle/>
          <a:p>
            <a:pPr algn="ctr">
              <a:lnSpc>
                <a:spcPts val="14560"/>
              </a:lnSpc>
            </a:pPr>
            <a:r>
              <a:rPr lang="en-US" sz="10400">
                <a:solidFill>
                  <a:srgbClr val="57FFDC"/>
                </a:solidFill>
                <a:latin typeface="Archicoco"/>
              </a:rPr>
              <a:t>CONFUSION </a:t>
            </a:r>
          </a:p>
          <a:p>
            <a:pPr algn="ctr">
              <a:lnSpc>
                <a:spcPts val="14560"/>
              </a:lnSpc>
            </a:pPr>
            <a:r>
              <a:rPr lang="en-US" sz="10400">
                <a:solidFill>
                  <a:srgbClr val="57FFDC"/>
                </a:solidFill>
                <a:latin typeface="Archicoco"/>
              </a:rPr>
              <a:t>MATRIX</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028700" y="1575182"/>
            <a:ext cx="6799479" cy="7035100"/>
            <a:chOff x="0" y="0"/>
            <a:chExt cx="7862810" cy="8135279"/>
          </a:xfrm>
        </p:grpSpPr>
        <p:sp>
          <p:nvSpPr>
            <p:cNvPr name="Freeform 3" id="3"/>
            <p:cNvSpPr/>
            <p:nvPr/>
          </p:nvSpPr>
          <p:spPr>
            <a:xfrm>
              <a:off x="0" y="0"/>
              <a:ext cx="7862811" cy="8135279"/>
            </a:xfrm>
            <a:custGeom>
              <a:avLst/>
              <a:gdLst/>
              <a:ahLst/>
              <a:cxnLst/>
              <a:rect r="r" b="b" t="t" l="l"/>
              <a:pathLst>
                <a:path h="8135279" w="7862811">
                  <a:moveTo>
                    <a:pt x="7738350" y="59690"/>
                  </a:moveTo>
                  <a:cubicBezTo>
                    <a:pt x="7773911" y="59690"/>
                    <a:pt x="7803121" y="88900"/>
                    <a:pt x="7803121" y="124460"/>
                  </a:cubicBezTo>
                  <a:lnTo>
                    <a:pt x="7803121" y="8010820"/>
                  </a:lnTo>
                  <a:cubicBezTo>
                    <a:pt x="7803121" y="8046379"/>
                    <a:pt x="7773911" y="8075589"/>
                    <a:pt x="7738350" y="8075589"/>
                  </a:cubicBezTo>
                  <a:lnTo>
                    <a:pt x="124460" y="8075589"/>
                  </a:lnTo>
                  <a:cubicBezTo>
                    <a:pt x="88900" y="8075589"/>
                    <a:pt x="59690" y="8046379"/>
                    <a:pt x="59690" y="8010820"/>
                  </a:cubicBezTo>
                  <a:lnTo>
                    <a:pt x="59690" y="124460"/>
                  </a:lnTo>
                  <a:cubicBezTo>
                    <a:pt x="59690" y="88900"/>
                    <a:pt x="88900" y="59690"/>
                    <a:pt x="124460" y="59690"/>
                  </a:cubicBezTo>
                  <a:lnTo>
                    <a:pt x="7738351" y="59690"/>
                  </a:lnTo>
                  <a:moveTo>
                    <a:pt x="7738351" y="0"/>
                  </a:moveTo>
                  <a:lnTo>
                    <a:pt x="124460" y="0"/>
                  </a:lnTo>
                  <a:cubicBezTo>
                    <a:pt x="55880" y="0"/>
                    <a:pt x="0" y="55880"/>
                    <a:pt x="0" y="124460"/>
                  </a:cubicBezTo>
                  <a:lnTo>
                    <a:pt x="0" y="8010820"/>
                  </a:lnTo>
                  <a:cubicBezTo>
                    <a:pt x="0" y="8079399"/>
                    <a:pt x="55880" y="8135279"/>
                    <a:pt x="124460" y="8135279"/>
                  </a:cubicBezTo>
                  <a:lnTo>
                    <a:pt x="7738351" y="8135279"/>
                  </a:lnTo>
                  <a:cubicBezTo>
                    <a:pt x="7806930" y="8135279"/>
                    <a:pt x="7862811" y="8079399"/>
                    <a:pt x="7862811" y="8010820"/>
                  </a:cubicBezTo>
                  <a:lnTo>
                    <a:pt x="7862811" y="124460"/>
                  </a:lnTo>
                  <a:cubicBezTo>
                    <a:pt x="7862811" y="55880"/>
                    <a:pt x="7806930" y="0"/>
                    <a:pt x="7738351" y="0"/>
                  </a:cubicBezTo>
                  <a:close/>
                </a:path>
              </a:pathLst>
            </a:custGeom>
            <a:solidFill>
              <a:srgbClr val="86EAE9"/>
            </a:solidFill>
          </p:spPr>
        </p:sp>
      </p:grpSp>
      <p:grpSp>
        <p:nvGrpSpPr>
          <p:cNvPr name="Group 4" id="4"/>
          <p:cNvGrpSpPr/>
          <p:nvPr/>
        </p:nvGrpSpPr>
        <p:grpSpPr>
          <a:xfrm rot="0">
            <a:off x="9159848" y="5859494"/>
            <a:ext cx="7775634" cy="3215773"/>
            <a:chOff x="0" y="0"/>
            <a:chExt cx="10367512" cy="4287698"/>
          </a:xfrm>
        </p:grpSpPr>
        <p:sp>
          <p:nvSpPr>
            <p:cNvPr name="TextBox 5" id="5"/>
            <p:cNvSpPr txBox="true"/>
            <p:nvPr/>
          </p:nvSpPr>
          <p:spPr>
            <a:xfrm rot="0">
              <a:off x="406717"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1</a:t>
              </a:r>
            </a:p>
          </p:txBody>
        </p:sp>
        <p:sp>
          <p:nvSpPr>
            <p:cNvPr name="TextBox 6" id="6"/>
            <p:cNvSpPr txBox="true"/>
            <p:nvPr/>
          </p:nvSpPr>
          <p:spPr>
            <a:xfrm rot="0">
              <a:off x="1829688"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2</a:t>
              </a:r>
            </a:p>
          </p:txBody>
        </p:sp>
        <p:sp>
          <p:nvSpPr>
            <p:cNvPr name="TextBox 7" id="7"/>
            <p:cNvSpPr txBox="true"/>
            <p:nvPr/>
          </p:nvSpPr>
          <p:spPr>
            <a:xfrm rot="0">
              <a:off x="3252659"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3</a:t>
              </a:r>
            </a:p>
          </p:txBody>
        </p:sp>
        <p:sp>
          <p:nvSpPr>
            <p:cNvPr name="TextBox 8" id="8"/>
            <p:cNvSpPr txBox="true"/>
            <p:nvPr/>
          </p:nvSpPr>
          <p:spPr>
            <a:xfrm rot="0">
              <a:off x="4675629"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4</a:t>
              </a:r>
            </a:p>
          </p:txBody>
        </p:sp>
        <p:sp>
          <p:nvSpPr>
            <p:cNvPr name="TextBox 9" id="9"/>
            <p:cNvSpPr txBox="true"/>
            <p:nvPr/>
          </p:nvSpPr>
          <p:spPr>
            <a:xfrm rot="0">
              <a:off x="6098600"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5</a:t>
              </a:r>
            </a:p>
          </p:txBody>
        </p:sp>
        <p:sp>
          <p:nvSpPr>
            <p:cNvPr name="TextBox 10" id="10"/>
            <p:cNvSpPr txBox="true"/>
            <p:nvPr/>
          </p:nvSpPr>
          <p:spPr>
            <a:xfrm rot="0">
              <a:off x="7521570"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6</a:t>
              </a:r>
            </a:p>
          </p:txBody>
        </p:sp>
        <p:sp>
          <p:nvSpPr>
            <p:cNvPr name="TextBox 11" id="11"/>
            <p:cNvSpPr txBox="true"/>
            <p:nvPr/>
          </p:nvSpPr>
          <p:spPr>
            <a:xfrm rot="0">
              <a:off x="8944541"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7</a:t>
              </a:r>
            </a:p>
          </p:txBody>
        </p:sp>
        <p:grpSp>
          <p:nvGrpSpPr>
            <p:cNvPr name="Group 12" id="12"/>
            <p:cNvGrpSpPr>
              <a:grpSpLocks noChangeAspect="true"/>
            </p:cNvGrpSpPr>
            <p:nvPr/>
          </p:nvGrpSpPr>
          <p:grpSpPr>
            <a:xfrm rot="0">
              <a:off x="406717" y="182880"/>
              <a:ext cx="9960794" cy="3586658"/>
              <a:chOff x="0" y="0"/>
              <a:chExt cx="9960794" cy="3586658"/>
            </a:xfrm>
          </p:grpSpPr>
          <p:sp>
            <p:nvSpPr>
              <p:cNvPr name="Freeform 13" id="13"/>
              <p:cNvSpPr/>
              <p:nvPr/>
            </p:nvSpPr>
            <p:spPr>
              <a:xfrm>
                <a:off x="0" y="-6350"/>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4" id="14"/>
              <p:cNvSpPr/>
              <p:nvPr/>
            </p:nvSpPr>
            <p:spPr>
              <a:xfrm>
                <a:off x="0" y="890314"/>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5" id="15"/>
              <p:cNvSpPr/>
              <p:nvPr/>
            </p:nvSpPr>
            <p:spPr>
              <a:xfrm>
                <a:off x="0" y="1786979"/>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6" id="16"/>
              <p:cNvSpPr/>
              <p:nvPr/>
            </p:nvSpPr>
            <p:spPr>
              <a:xfrm>
                <a:off x="0" y="2683643"/>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7" id="17"/>
              <p:cNvSpPr/>
              <p:nvPr/>
            </p:nvSpPr>
            <p:spPr>
              <a:xfrm>
                <a:off x="0" y="3580308"/>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grpSp>
        <p:sp>
          <p:nvSpPr>
            <p:cNvPr name="TextBox 18" id="18"/>
            <p:cNvSpPr txBox="true"/>
            <p:nvPr/>
          </p:nvSpPr>
          <p:spPr>
            <a:xfrm rot="0">
              <a:off x="0" y="-57150"/>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8 </a:t>
              </a:r>
            </a:p>
          </p:txBody>
        </p:sp>
        <p:sp>
          <p:nvSpPr>
            <p:cNvPr name="TextBox 19" id="19"/>
            <p:cNvSpPr txBox="true"/>
            <p:nvPr/>
          </p:nvSpPr>
          <p:spPr>
            <a:xfrm rot="0">
              <a:off x="0" y="839514"/>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6 </a:t>
              </a:r>
            </a:p>
          </p:txBody>
        </p:sp>
        <p:sp>
          <p:nvSpPr>
            <p:cNvPr name="TextBox 20" id="20"/>
            <p:cNvSpPr txBox="true"/>
            <p:nvPr/>
          </p:nvSpPr>
          <p:spPr>
            <a:xfrm rot="0">
              <a:off x="0" y="1736179"/>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4 </a:t>
              </a:r>
            </a:p>
          </p:txBody>
        </p:sp>
        <p:sp>
          <p:nvSpPr>
            <p:cNvPr name="TextBox 21" id="21"/>
            <p:cNvSpPr txBox="true"/>
            <p:nvPr/>
          </p:nvSpPr>
          <p:spPr>
            <a:xfrm rot="0">
              <a:off x="0" y="2632843"/>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2 </a:t>
              </a:r>
            </a:p>
          </p:txBody>
        </p:sp>
        <p:sp>
          <p:nvSpPr>
            <p:cNvPr name="TextBox 22" id="22"/>
            <p:cNvSpPr txBox="true"/>
            <p:nvPr/>
          </p:nvSpPr>
          <p:spPr>
            <a:xfrm rot="0">
              <a:off x="0" y="3529508"/>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0 </a:t>
              </a:r>
            </a:p>
          </p:txBody>
        </p:sp>
        <p:grpSp>
          <p:nvGrpSpPr>
            <p:cNvPr name="Group 23" id="23"/>
            <p:cNvGrpSpPr>
              <a:grpSpLocks noChangeAspect="true"/>
            </p:cNvGrpSpPr>
            <p:nvPr/>
          </p:nvGrpSpPr>
          <p:grpSpPr>
            <a:xfrm rot="0">
              <a:off x="406717" y="182880"/>
              <a:ext cx="9960794" cy="3586658"/>
              <a:chOff x="0" y="0"/>
              <a:chExt cx="9960794" cy="3586658"/>
            </a:xfrm>
          </p:grpSpPr>
          <p:sp>
            <p:nvSpPr>
              <p:cNvPr name="Freeform 24" id="24"/>
              <p:cNvSpPr/>
              <p:nvPr/>
            </p:nvSpPr>
            <p:spPr>
              <a:xfrm>
                <a:off x="647985" y="-63217"/>
                <a:ext cx="1506007" cy="1429067"/>
              </a:xfrm>
              <a:custGeom>
                <a:avLst/>
                <a:gdLst/>
                <a:ahLst/>
                <a:cxnLst/>
                <a:rect r="r" b="b" t="t" l="l"/>
                <a:pathLst>
                  <a:path h="1429067" w="1506007">
                    <a:moveTo>
                      <a:pt x="127000" y="63217"/>
                    </a:moveTo>
                    <a:lnTo>
                      <a:pt x="127000" y="63217"/>
                    </a:lnTo>
                    <a:cubicBezTo>
                      <a:pt x="126844" y="28258"/>
                      <a:pt x="98460" y="0"/>
                      <a:pt x="63500" y="0"/>
                    </a:cubicBezTo>
                    <a:cubicBezTo>
                      <a:pt x="28541" y="0"/>
                      <a:pt x="157" y="28258"/>
                      <a:pt x="0" y="63217"/>
                    </a:cubicBezTo>
                    <a:lnTo>
                      <a:pt x="0" y="63217"/>
                    </a:lnTo>
                    <a:cubicBezTo>
                      <a:pt x="157" y="98176"/>
                      <a:pt x="28541" y="126434"/>
                      <a:pt x="63500" y="126434"/>
                    </a:cubicBezTo>
                    <a:cubicBezTo>
                      <a:pt x="98460" y="126434"/>
                      <a:pt x="126844" y="98176"/>
                      <a:pt x="127000" y="63217"/>
                    </a:cubicBezTo>
                    <a:close/>
                    <a:moveTo>
                      <a:pt x="83037" y="42364"/>
                    </a:moveTo>
                    <a:lnTo>
                      <a:pt x="43964" y="84070"/>
                    </a:lnTo>
                    <a:lnTo>
                      <a:pt x="1466935" y="1429067"/>
                    </a:lnTo>
                    <a:lnTo>
                      <a:pt x="1506007" y="1387360"/>
                    </a:lnTo>
                    <a:close/>
                  </a:path>
                </a:pathLst>
              </a:custGeom>
              <a:solidFill>
                <a:srgbClr val="3EDAD8"/>
              </a:solidFill>
            </p:spPr>
          </p:sp>
          <p:sp>
            <p:nvSpPr>
              <p:cNvPr name="Freeform 25" id="25"/>
              <p:cNvSpPr/>
              <p:nvPr/>
            </p:nvSpPr>
            <p:spPr>
              <a:xfrm>
                <a:off x="2070956" y="424096"/>
                <a:ext cx="1501607" cy="984117"/>
              </a:xfrm>
              <a:custGeom>
                <a:avLst/>
                <a:gdLst/>
                <a:ahLst/>
                <a:cxnLst/>
                <a:rect r="r" b="b" t="t" l="l"/>
                <a:pathLst>
                  <a:path h="984117" w="1501607">
                    <a:moveTo>
                      <a:pt x="127000" y="920901"/>
                    </a:moveTo>
                    <a:cubicBezTo>
                      <a:pt x="126844" y="885941"/>
                      <a:pt x="98459" y="857684"/>
                      <a:pt x="63500" y="857684"/>
                    </a:cubicBezTo>
                    <a:cubicBezTo>
                      <a:pt x="28540" y="857684"/>
                      <a:pt x="156" y="885941"/>
                      <a:pt x="0" y="920901"/>
                    </a:cubicBezTo>
                    <a:cubicBezTo>
                      <a:pt x="156" y="955860"/>
                      <a:pt x="28540" y="984117"/>
                      <a:pt x="63500" y="984117"/>
                    </a:cubicBezTo>
                    <a:cubicBezTo>
                      <a:pt x="98459" y="984117"/>
                      <a:pt x="126844" y="955860"/>
                      <a:pt x="127000" y="920901"/>
                    </a:cubicBezTo>
                    <a:close/>
                    <a:moveTo>
                      <a:pt x="48363" y="896664"/>
                    </a:moveTo>
                    <a:lnTo>
                      <a:pt x="78637" y="945137"/>
                    </a:lnTo>
                    <a:lnTo>
                      <a:pt x="1501607" y="48473"/>
                    </a:lnTo>
                    <a:lnTo>
                      <a:pt x="1471333" y="0"/>
                    </a:lnTo>
                    <a:close/>
                  </a:path>
                </a:pathLst>
              </a:custGeom>
              <a:solidFill>
                <a:srgbClr val="3EDAD8"/>
              </a:solidFill>
            </p:spPr>
          </p:sp>
          <p:sp>
            <p:nvSpPr>
              <p:cNvPr name="Freeform 26" id="26"/>
              <p:cNvSpPr/>
              <p:nvPr/>
            </p:nvSpPr>
            <p:spPr>
              <a:xfrm>
                <a:off x="3493926" y="385116"/>
                <a:ext cx="1508778" cy="1874404"/>
              </a:xfrm>
              <a:custGeom>
                <a:avLst/>
                <a:gdLst/>
                <a:ahLst/>
                <a:cxnLst/>
                <a:rect r="r" b="b" t="t" l="l"/>
                <a:pathLst>
                  <a:path h="1874404" w="1508778">
                    <a:moveTo>
                      <a:pt x="127000" y="63216"/>
                    </a:moveTo>
                    <a:cubicBezTo>
                      <a:pt x="126844" y="28257"/>
                      <a:pt x="98460" y="0"/>
                      <a:pt x="63500" y="0"/>
                    </a:cubicBezTo>
                    <a:cubicBezTo>
                      <a:pt x="28541" y="0"/>
                      <a:pt x="156" y="28257"/>
                      <a:pt x="0" y="63216"/>
                    </a:cubicBezTo>
                    <a:cubicBezTo>
                      <a:pt x="156" y="98175"/>
                      <a:pt x="28541" y="126433"/>
                      <a:pt x="63500" y="126433"/>
                    </a:cubicBezTo>
                    <a:cubicBezTo>
                      <a:pt x="98460" y="126433"/>
                      <a:pt x="126844" y="98175"/>
                      <a:pt x="127000" y="63216"/>
                    </a:cubicBezTo>
                    <a:close/>
                    <a:moveTo>
                      <a:pt x="85808" y="45358"/>
                    </a:moveTo>
                    <a:lnTo>
                      <a:pt x="41193" y="81074"/>
                    </a:lnTo>
                    <a:lnTo>
                      <a:pt x="1464164" y="1874403"/>
                    </a:lnTo>
                    <a:lnTo>
                      <a:pt x="1508778" y="1838687"/>
                    </a:lnTo>
                    <a:close/>
                  </a:path>
                </a:pathLst>
              </a:custGeom>
              <a:solidFill>
                <a:srgbClr val="3EDAD8"/>
              </a:solidFill>
            </p:spPr>
          </p:sp>
          <p:sp>
            <p:nvSpPr>
              <p:cNvPr name="Freeform 27" id="27"/>
              <p:cNvSpPr/>
              <p:nvPr/>
            </p:nvSpPr>
            <p:spPr>
              <a:xfrm>
                <a:off x="4916897" y="-15411"/>
                <a:ext cx="1510533" cy="2320289"/>
              </a:xfrm>
              <a:custGeom>
                <a:avLst/>
                <a:gdLst/>
                <a:ahLst/>
                <a:cxnLst/>
                <a:rect r="r" b="b" t="t" l="l"/>
                <a:pathLst>
                  <a:path h="2320289" w="1510533">
                    <a:moveTo>
                      <a:pt x="127000" y="2257072"/>
                    </a:moveTo>
                    <a:cubicBezTo>
                      <a:pt x="126844" y="2222113"/>
                      <a:pt x="98460" y="2193855"/>
                      <a:pt x="63500" y="2193855"/>
                    </a:cubicBezTo>
                    <a:cubicBezTo>
                      <a:pt x="28541" y="2193855"/>
                      <a:pt x="156" y="2222113"/>
                      <a:pt x="0" y="2257072"/>
                    </a:cubicBezTo>
                    <a:cubicBezTo>
                      <a:pt x="156" y="2292031"/>
                      <a:pt x="28541" y="2320289"/>
                      <a:pt x="63500" y="2320289"/>
                    </a:cubicBezTo>
                    <a:cubicBezTo>
                      <a:pt x="98460" y="2320289"/>
                      <a:pt x="126844" y="2292031"/>
                      <a:pt x="127000" y="2257072"/>
                    </a:cubicBezTo>
                    <a:close/>
                    <a:moveTo>
                      <a:pt x="39437" y="2241661"/>
                    </a:moveTo>
                    <a:lnTo>
                      <a:pt x="87563" y="2272483"/>
                    </a:lnTo>
                    <a:lnTo>
                      <a:pt x="1510534" y="30822"/>
                    </a:lnTo>
                    <a:lnTo>
                      <a:pt x="1462407" y="0"/>
                    </a:lnTo>
                    <a:close/>
                  </a:path>
                </a:pathLst>
              </a:custGeom>
              <a:solidFill>
                <a:srgbClr val="3EDAD8"/>
              </a:solidFill>
            </p:spPr>
          </p:sp>
          <p:sp>
            <p:nvSpPr>
              <p:cNvPr name="Freeform 28" id="28"/>
              <p:cNvSpPr/>
              <p:nvPr/>
            </p:nvSpPr>
            <p:spPr>
              <a:xfrm>
                <a:off x="6339868" y="-63217"/>
                <a:ext cx="1511679" cy="2766664"/>
              </a:xfrm>
              <a:custGeom>
                <a:avLst/>
                <a:gdLst/>
                <a:ahLst/>
                <a:cxnLst/>
                <a:rect r="r" b="b" t="t" l="l"/>
                <a:pathLst>
                  <a:path h="2766664" w="1511679">
                    <a:moveTo>
                      <a:pt x="127000" y="63217"/>
                    </a:moveTo>
                    <a:lnTo>
                      <a:pt x="127000" y="63217"/>
                    </a:lnTo>
                    <a:cubicBezTo>
                      <a:pt x="126843" y="28258"/>
                      <a:pt x="98459" y="0"/>
                      <a:pt x="63500" y="0"/>
                    </a:cubicBezTo>
                    <a:cubicBezTo>
                      <a:pt x="28540" y="0"/>
                      <a:pt x="156" y="28258"/>
                      <a:pt x="0" y="63217"/>
                    </a:cubicBezTo>
                    <a:lnTo>
                      <a:pt x="0" y="63217"/>
                    </a:lnTo>
                    <a:cubicBezTo>
                      <a:pt x="156" y="98176"/>
                      <a:pt x="28540" y="126434"/>
                      <a:pt x="63500" y="126434"/>
                    </a:cubicBezTo>
                    <a:cubicBezTo>
                      <a:pt x="98459" y="126434"/>
                      <a:pt x="126843" y="98176"/>
                      <a:pt x="127000" y="63217"/>
                    </a:cubicBezTo>
                    <a:close/>
                    <a:moveTo>
                      <a:pt x="88709" y="49763"/>
                    </a:moveTo>
                    <a:lnTo>
                      <a:pt x="38290" y="76671"/>
                    </a:lnTo>
                    <a:lnTo>
                      <a:pt x="1461260" y="2766665"/>
                    </a:lnTo>
                    <a:lnTo>
                      <a:pt x="1511679" y="2739756"/>
                    </a:lnTo>
                    <a:close/>
                  </a:path>
                </a:pathLst>
              </a:custGeom>
              <a:solidFill>
                <a:srgbClr val="3EDAD8"/>
              </a:solidFill>
            </p:spPr>
          </p:sp>
          <p:sp>
            <p:nvSpPr>
              <p:cNvPr name="Freeform 29" id="29"/>
              <p:cNvSpPr/>
              <p:nvPr/>
            </p:nvSpPr>
            <p:spPr>
              <a:xfrm>
                <a:off x="7762838" y="2178444"/>
                <a:ext cx="1549971" cy="574765"/>
              </a:xfrm>
              <a:custGeom>
                <a:avLst/>
                <a:gdLst/>
                <a:ahLst/>
                <a:cxnLst/>
                <a:rect r="r" b="b" t="t" l="l"/>
                <a:pathLst>
                  <a:path h="574765" w="1549971">
                    <a:moveTo>
                      <a:pt x="127000" y="511549"/>
                    </a:moveTo>
                    <a:cubicBezTo>
                      <a:pt x="126843" y="476590"/>
                      <a:pt x="98460" y="448332"/>
                      <a:pt x="63500" y="448332"/>
                    </a:cubicBezTo>
                    <a:cubicBezTo>
                      <a:pt x="28540" y="448332"/>
                      <a:pt x="156" y="476590"/>
                      <a:pt x="0" y="511549"/>
                    </a:cubicBezTo>
                    <a:cubicBezTo>
                      <a:pt x="156" y="546508"/>
                      <a:pt x="28540" y="574766"/>
                      <a:pt x="63500" y="574766"/>
                    </a:cubicBezTo>
                    <a:cubicBezTo>
                      <a:pt x="98460" y="574766"/>
                      <a:pt x="126843" y="546508"/>
                      <a:pt x="127000" y="511549"/>
                    </a:cubicBezTo>
                    <a:close/>
                    <a:moveTo>
                      <a:pt x="54982" y="484273"/>
                    </a:moveTo>
                    <a:lnTo>
                      <a:pt x="72018" y="538825"/>
                    </a:lnTo>
                    <a:lnTo>
                      <a:pt x="1494988" y="90493"/>
                    </a:lnTo>
                    <a:lnTo>
                      <a:pt x="1477953" y="35941"/>
                    </a:lnTo>
                    <a:close/>
                    <a:moveTo>
                      <a:pt x="1549971" y="63217"/>
                    </a:moveTo>
                    <a:cubicBezTo>
                      <a:pt x="1549814" y="28258"/>
                      <a:pt x="1521431" y="0"/>
                      <a:pt x="1486471" y="0"/>
                    </a:cubicBezTo>
                    <a:cubicBezTo>
                      <a:pt x="1451511" y="0"/>
                      <a:pt x="1423128" y="28258"/>
                      <a:pt x="1422971" y="63217"/>
                    </a:cubicBezTo>
                    <a:cubicBezTo>
                      <a:pt x="1423128" y="98176"/>
                      <a:pt x="1451511" y="126434"/>
                      <a:pt x="1486471" y="126434"/>
                    </a:cubicBezTo>
                    <a:cubicBezTo>
                      <a:pt x="1521431" y="126434"/>
                      <a:pt x="1549814" y="98176"/>
                      <a:pt x="1549971" y="63217"/>
                    </a:cubicBezTo>
                    <a:close/>
                  </a:path>
                </a:pathLst>
              </a:custGeom>
              <a:solidFill>
                <a:srgbClr val="3EDAD8"/>
              </a:solidFill>
            </p:spPr>
          </p:sp>
        </p:grpSp>
      </p:grpSp>
      <p:grpSp>
        <p:nvGrpSpPr>
          <p:cNvPr name="Group 30" id="30"/>
          <p:cNvGrpSpPr/>
          <p:nvPr/>
        </p:nvGrpSpPr>
        <p:grpSpPr>
          <a:xfrm rot="0">
            <a:off x="9159848" y="765071"/>
            <a:ext cx="7733928" cy="3290777"/>
            <a:chOff x="0" y="0"/>
            <a:chExt cx="10311904" cy="4387703"/>
          </a:xfrm>
        </p:grpSpPr>
        <p:sp>
          <p:nvSpPr>
            <p:cNvPr name="TextBox 31" id="31"/>
            <p:cNvSpPr txBox="true"/>
            <p:nvPr/>
          </p:nvSpPr>
          <p:spPr>
            <a:xfrm rot="0">
              <a:off x="2965280" y="3894308"/>
              <a:ext cx="1653976" cy="493395"/>
            </a:xfrm>
            <a:prstGeom prst="rect">
              <a:avLst/>
            </a:prstGeom>
          </p:spPr>
          <p:txBody>
            <a:bodyPr anchor="t" rtlCol="false" tIns="0" lIns="0" bIns="0" rIns="0">
              <a:spAutoFit/>
            </a:bodyPr>
            <a:lstStyle/>
            <a:p>
              <a:pPr algn="ctr">
                <a:lnSpc>
                  <a:spcPts val="3150"/>
                </a:lnSpc>
              </a:pPr>
              <a:r>
                <a:rPr lang="en-US" sz="2100">
                  <a:solidFill>
                    <a:srgbClr val="FFFFFF"/>
                  </a:solidFill>
                  <a:latin typeface="Aileron Regular"/>
                </a:rPr>
                <a:t>20s</a:t>
              </a:r>
            </a:p>
          </p:txBody>
        </p:sp>
        <p:sp>
          <p:nvSpPr>
            <p:cNvPr name="TextBox 32" id="32"/>
            <p:cNvSpPr txBox="true"/>
            <p:nvPr/>
          </p:nvSpPr>
          <p:spPr>
            <a:xfrm rot="0">
              <a:off x="4862830" y="3893709"/>
              <a:ext cx="1653976" cy="493395"/>
            </a:xfrm>
            <a:prstGeom prst="rect">
              <a:avLst/>
            </a:prstGeom>
          </p:spPr>
          <p:txBody>
            <a:bodyPr anchor="t" rtlCol="false" tIns="0" lIns="0" bIns="0" rIns="0">
              <a:spAutoFit/>
            </a:bodyPr>
            <a:lstStyle/>
            <a:p>
              <a:pPr algn="ctr">
                <a:lnSpc>
                  <a:spcPts val="3150"/>
                </a:lnSpc>
              </a:pPr>
              <a:r>
                <a:rPr lang="en-US" sz="2100">
                  <a:solidFill>
                    <a:srgbClr val="FFFFFF"/>
                  </a:solidFill>
                  <a:latin typeface="Aileron Regular"/>
                </a:rPr>
                <a:t>30s</a:t>
              </a:r>
            </a:p>
          </p:txBody>
        </p:sp>
        <p:sp>
          <p:nvSpPr>
            <p:cNvPr name="TextBox 33" id="33"/>
            <p:cNvSpPr txBox="true"/>
            <p:nvPr/>
          </p:nvSpPr>
          <p:spPr>
            <a:xfrm rot="0">
              <a:off x="6760379" y="3893709"/>
              <a:ext cx="1653976" cy="493395"/>
            </a:xfrm>
            <a:prstGeom prst="rect">
              <a:avLst/>
            </a:prstGeom>
          </p:spPr>
          <p:txBody>
            <a:bodyPr anchor="t" rtlCol="false" tIns="0" lIns="0" bIns="0" rIns="0">
              <a:spAutoFit/>
            </a:bodyPr>
            <a:lstStyle/>
            <a:p>
              <a:pPr algn="ctr">
                <a:lnSpc>
                  <a:spcPts val="3150"/>
                </a:lnSpc>
              </a:pPr>
              <a:r>
                <a:rPr lang="en-US" sz="2100">
                  <a:solidFill>
                    <a:srgbClr val="FFFFFF"/>
                  </a:solidFill>
                  <a:latin typeface="Aileron Regular"/>
                </a:rPr>
                <a:t>40s</a:t>
              </a:r>
            </a:p>
          </p:txBody>
        </p:sp>
        <p:sp>
          <p:nvSpPr>
            <p:cNvPr name="TextBox 34" id="34"/>
            <p:cNvSpPr txBox="true"/>
            <p:nvPr/>
          </p:nvSpPr>
          <p:spPr>
            <a:xfrm rot="0">
              <a:off x="8657928" y="3893709"/>
              <a:ext cx="1653976" cy="493395"/>
            </a:xfrm>
            <a:prstGeom prst="rect">
              <a:avLst/>
            </a:prstGeom>
          </p:spPr>
          <p:txBody>
            <a:bodyPr anchor="t" rtlCol="false" tIns="0" lIns="0" bIns="0" rIns="0">
              <a:spAutoFit/>
            </a:bodyPr>
            <a:lstStyle/>
            <a:p>
              <a:pPr algn="ctr">
                <a:lnSpc>
                  <a:spcPts val="3150"/>
                </a:lnSpc>
              </a:pPr>
              <a:r>
                <a:rPr lang="en-US" sz="2100">
                  <a:solidFill>
                    <a:srgbClr val="FFFFFF"/>
                  </a:solidFill>
                  <a:latin typeface="Aileron Regular"/>
                </a:rPr>
                <a:t>50s</a:t>
              </a:r>
            </a:p>
          </p:txBody>
        </p:sp>
        <p:sp>
          <p:nvSpPr>
            <p:cNvPr name="TextBox 35" id="35"/>
            <p:cNvSpPr txBox="true"/>
            <p:nvPr/>
          </p:nvSpPr>
          <p:spPr>
            <a:xfrm rot="0">
              <a:off x="1067731" y="3894308"/>
              <a:ext cx="1653976" cy="493395"/>
            </a:xfrm>
            <a:prstGeom prst="rect">
              <a:avLst/>
            </a:prstGeom>
          </p:spPr>
          <p:txBody>
            <a:bodyPr anchor="t" rtlCol="false" tIns="0" lIns="0" bIns="0" rIns="0">
              <a:spAutoFit/>
            </a:bodyPr>
            <a:lstStyle/>
            <a:p>
              <a:pPr algn="ctr">
                <a:lnSpc>
                  <a:spcPts val="3150"/>
                </a:lnSpc>
              </a:pPr>
              <a:r>
                <a:rPr lang="en-US" sz="2100">
                  <a:solidFill>
                    <a:srgbClr val="FFFFFF"/>
                  </a:solidFill>
                  <a:latin typeface="Aileron Regular"/>
                </a:rPr>
                <a:t>10s</a:t>
              </a:r>
            </a:p>
          </p:txBody>
        </p:sp>
        <p:grpSp>
          <p:nvGrpSpPr>
            <p:cNvPr name="Group 36" id="36"/>
            <p:cNvGrpSpPr/>
            <p:nvPr/>
          </p:nvGrpSpPr>
          <p:grpSpPr>
            <a:xfrm rot="0">
              <a:off x="3400508" y="0"/>
              <a:ext cx="783520" cy="3686502"/>
              <a:chOff x="0" y="0"/>
              <a:chExt cx="1468487" cy="6909305"/>
            </a:xfrm>
          </p:grpSpPr>
          <p:sp>
            <p:nvSpPr>
              <p:cNvPr name="Freeform 37" id="37"/>
              <p:cNvSpPr/>
              <p:nvPr/>
            </p:nvSpPr>
            <p:spPr>
              <a:xfrm>
                <a:off x="0" y="0"/>
                <a:ext cx="1468487" cy="6909305"/>
              </a:xfrm>
              <a:custGeom>
                <a:avLst/>
                <a:gdLst/>
                <a:ahLst/>
                <a:cxnLst/>
                <a:rect r="r" b="b" t="t" l="l"/>
                <a:pathLst>
                  <a:path h="6909305" w="1468487">
                    <a:moveTo>
                      <a:pt x="1344027" y="6909305"/>
                    </a:moveTo>
                    <a:lnTo>
                      <a:pt x="124460" y="6909305"/>
                    </a:lnTo>
                    <a:cubicBezTo>
                      <a:pt x="55880" y="6909305"/>
                      <a:pt x="0" y="6853425"/>
                      <a:pt x="0" y="6784845"/>
                    </a:cubicBezTo>
                    <a:lnTo>
                      <a:pt x="0" y="124460"/>
                    </a:lnTo>
                    <a:cubicBezTo>
                      <a:pt x="0" y="55880"/>
                      <a:pt x="55880" y="0"/>
                      <a:pt x="124460" y="0"/>
                    </a:cubicBezTo>
                    <a:lnTo>
                      <a:pt x="1344027" y="0"/>
                    </a:lnTo>
                    <a:cubicBezTo>
                      <a:pt x="1412607" y="0"/>
                      <a:pt x="1468487" y="55880"/>
                      <a:pt x="1468487" y="124460"/>
                    </a:cubicBezTo>
                    <a:lnTo>
                      <a:pt x="1468487" y="6784845"/>
                    </a:lnTo>
                    <a:cubicBezTo>
                      <a:pt x="1468487" y="6853425"/>
                      <a:pt x="1412607" y="6909305"/>
                      <a:pt x="1344027" y="6909305"/>
                    </a:cubicBezTo>
                    <a:close/>
                  </a:path>
                </a:pathLst>
              </a:custGeom>
              <a:solidFill>
                <a:srgbClr val="3EDAD8">
                  <a:alpha val="19607"/>
                </a:srgbClr>
              </a:solidFill>
            </p:spPr>
          </p:sp>
        </p:grpSp>
        <p:grpSp>
          <p:nvGrpSpPr>
            <p:cNvPr name="Group 38" id="38"/>
            <p:cNvGrpSpPr/>
            <p:nvPr/>
          </p:nvGrpSpPr>
          <p:grpSpPr>
            <a:xfrm rot="0">
              <a:off x="7195607" y="0"/>
              <a:ext cx="783520" cy="3686502"/>
              <a:chOff x="0" y="0"/>
              <a:chExt cx="1468487" cy="6909305"/>
            </a:xfrm>
          </p:grpSpPr>
          <p:sp>
            <p:nvSpPr>
              <p:cNvPr name="Freeform 39" id="39"/>
              <p:cNvSpPr/>
              <p:nvPr/>
            </p:nvSpPr>
            <p:spPr>
              <a:xfrm>
                <a:off x="0" y="0"/>
                <a:ext cx="1468487" cy="6909305"/>
              </a:xfrm>
              <a:custGeom>
                <a:avLst/>
                <a:gdLst/>
                <a:ahLst/>
                <a:cxnLst/>
                <a:rect r="r" b="b" t="t" l="l"/>
                <a:pathLst>
                  <a:path h="6909305" w="1468487">
                    <a:moveTo>
                      <a:pt x="1344027" y="6909305"/>
                    </a:moveTo>
                    <a:lnTo>
                      <a:pt x="124460" y="6909305"/>
                    </a:lnTo>
                    <a:cubicBezTo>
                      <a:pt x="55880" y="6909305"/>
                      <a:pt x="0" y="6853425"/>
                      <a:pt x="0" y="6784845"/>
                    </a:cubicBezTo>
                    <a:lnTo>
                      <a:pt x="0" y="124460"/>
                    </a:lnTo>
                    <a:cubicBezTo>
                      <a:pt x="0" y="55880"/>
                      <a:pt x="55880" y="0"/>
                      <a:pt x="124460" y="0"/>
                    </a:cubicBezTo>
                    <a:lnTo>
                      <a:pt x="1344027" y="0"/>
                    </a:lnTo>
                    <a:cubicBezTo>
                      <a:pt x="1412607" y="0"/>
                      <a:pt x="1468487" y="55880"/>
                      <a:pt x="1468487" y="124460"/>
                    </a:cubicBezTo>
                    <a:lnTo>
                      <a:pt x="1468487" y="6784845"/>
                    </a:lnTo>
                    <a:cubicBezTo>
                      <a:pt x="1468487" y="6853425"/>
                      <a:pt x="1412607" y="6909305"/>
                      <a:pt x="1344027" y="6909305"/>
                    </a:cubicBezTo>
                    <a:close/>
                  </a:path>
                </a:pathLst>
              </a:custGeom>
              <a:solidFill>
                <a:srgbClr val="2C92D5">
                  <a:alpha val="19607"/>
                </a:srgbClr>
              </a:solidFill>
            </p:spPr>
          </p:sp>
        </p:grpSp>
        <p:grpSp>
          <p:nvGrpSpPr>
            <p:cNvPr name="Group 40" id="40"/>
            <p:cNvGrpSpPr/>
            <p:nvPr/>
          </p:nvGrpSpPr>
          <p:grpSpPr>
            <a:xfrm rot="0">
              <a:off x="1502959" y="0"/>
              <a:ext cx="783520" cy="3686502"/>
              <a:chOff x="0" y="0"/>
              <a:chExt cx="1468487" cy="6909305"/>
            </a:xfrm>
          </p:grpSpPr>
          <p:sp>
            <p:nvSpPr>
              <p:cNvPr name="Freeform 41" id="41"/>
              <p:cNvSpPr/>
              <p:nvPr/>
            </p:nvSpPr>
            <p:spPr>
              <a:xfrm>
                <a:off x="0" y="0"/>
                <a:ext cx="1468487" cy="6909305"/>
              </a:xfrm>
              <a:custGeom>
                <a:avLst/>
                <a:gdLst/>
                <a:ahLst/>
                <a:cxnLst/>
                <a:rect r="r" b="b" t="t" l="l"/>
                <a:pathLst>
                  <a:path h="6909305" w="1468487">
                    <a:moveTo>
                      <a:pt x="1344027" y="6909305"/>
                    </a:moveTo>
                    <a:lnTo>
                      <a:pt x="124460" y="6909305"/>
                    </a:lnTo>
                    <a:cubicBezTo>
                      <a:pt x="55880" y="6909305"/>
                      <a:pt x="0" y="6853425"/>
                      <a:pt x="0" y="6784845"/>
                    </a:cubicBezTo>
                    <a:lnTo>
                      <a:pt x="0" y="124460"/>
                    </a:lnTo>
                    <a:cubicBezTo>
                      <a:pt x="0" y="55880"/>
                      <a:pt x="55880" y="0"/>
                      <a:pt x="124460" y="0"/>
                    </a:cubicBezTo>
                    <a:lnTo>
                      <a:pt x="1344027" y="0"/>
                    </a:lnTo>
                    <a:cubicBezTo>
                      <a:pt x="1412607" y="0"/>
                      <a:pt x="1468487" y="55880"/>
                      <a:pt x="1468487" y="124460"/>
                    </a:cubicBezTo>
                    <a:lnTo>
                      <a:pt x="1468487" y="6784845"/>
                    </a:lnTo>
                    <a:cubicBezTo>
                      <a:pt x="1468487" y="6853425"/>
                      <a:pt x="1412607" y="6909305"/>
                      <a:pt x="1344027" y="6909305"/>
                    </a:cubicBezTo>
                    <a:close/>
                  </a:path>
                </a:pathLst>
              </a:custGeom>
              <a:solidFill>
                <a:srgbClr val="86EAE9">
                  <a:alpha val="19607"/>
                </a:srgbClr>
              </a:solidFill>
            </p:spPr>
          </p:sp>
        </p:grpSp>
        <p:grpSp>
          <p:nvGrpSpPr>
            <p:cNvPr name="Group 42" id="42"/>
            <p:cNvGrpSpPr/>
            <p:nvPr/>
          </p:nvGrpSpPr>
          <p:grpSpPr>
            <a:xfrm rot="0">
              <a:off x="5298057" y="0"/>
              <a:ext cx="783520" cy="3686502"/>
              <a:chOff x="0" y="0"/>
              <a:chExt cx="1468487" cy="6909305"/>
            </a:xfrm>
          </p:grpSpPr>
          <p:sp>
            <p:nvSpPr>
              <p:cNvPr name="Freeform 43" id="43"/>
              <p:cNvSpPr/>
              <p:nvPr/>
            </p:nvSpPr>
            <p:spPr>
              <a:xfrm>
                <a:off x="0" y="0"/>
                <a:ext cx="1468487" cy="6909305"/>
              </a:xfrm>
              <a:custGeom>
                <a:avLst/>
                <a:gdLst/>
                <a:ahLst/>
                <a:cxnLst/>
                <a:rect r="r" b="b" t="t" l="l"/>
                <a:pathLst>
                  <a:path h="6909305" w="1468487">
                    <a:moveTo>
                      <a:pt x="1344027" y="6909305"/>
                    </a:moveTo>
                    <a:lnTo>
                      <a:pt x="124460" y="6909305"/>
                    </a:lnTo>
                    <a:cubicBezTo>
                      <a:pt x="55880" y="6909305"/>
                      <a:pt x="0" y="6853425"/>
                      <a:pt x="0" y="6784845"/>
                    </a:cubicBezTo>
                    <a:lnTo>
                      <a:pt x="0" y="124460"/>
                    </a:lnTo>
                    <a:cubicBezTo>
                      <a:pt x="0" y="55880"/>
                      <a:pt x="55880" y="0"/>
                      <a:pt x="124460" y="0"/>
                    </a:cubicBezTo>
                    <a:lnTo>
                      <a:pt x="1344027" y="0"/>
                    </a:lnTo>
                    <a:cubicBezTo>
                      <a:pt x="1412607" y="0"/>
                      <a:pt x="1468487" y="55880"/>
                      <a:pt x="1468487" y="124460"/>
                    </a:cubicBezTo>
                    <a:lnTo>
                      <a:pt x="1468487" y="6784845"/>
                    </a:lnTo>
                    <a:cubicBezTo>
                      <a:pt x="1468487" y="6853425"/>
                      <a:pt x="1412607" y="6909305"/>
                      <a:pt x="1344027" y="6909305"/>
                    </a:cubicBezTo>
                    <a:close/>
                  </a:path>
                </a:pathLst>
              </a:custGeom>
              <a:solidFill>
                <a:srgbClr val="37C9EF">
                  <a:alpha val="19607"/>
                </a:srgbClr>
              </a:solidFill>
            </p:spPr>
          </p:sp>
        </p:grpSp>
        <p:grpSp>
          <p:nvGrpSpPr>
            <p:cNvPr name="Group 44" id="44"/>
            <p:cNvGrpSpPr/>
            <p:nvPr/>
          </p:nvGrpSpPr>
          <p:grpSpPr>
            <a:xfrm rot="0">
              <a:off x="9093156" y="0"/>
              <a:ext cx="783520" cy="3686502"/>
              <a:chOff x="0" y="0"/>
              <a:chExt cx="1468487" cy="6909305"/>
            </a:xfrm>
          </p:grpSpPr>
          <p:sp>
            <p:nvSpPr>
              <p:cNvPr name="Freeform 45" id="45"/>
              <p:cNvSpPr/>
              <p:nvPr/>
            </p:nvSpPr>
            <p:spPr>
              <a:xfrm>
                <a:off x="0" y="0"/>
                <a:ext cx="1468487" cy="6909305"/>
              </a:xfrm>
              <a:custGeom>
                <a:avLst/>
                <a:gdLst/>
                <a:ahLst/>
                <a:cxnLst/>
                <a:rect r="r" b="b" t="t" l="l"/>
                <a:pathLst>
                  <a:path h="6909305" w="1468487">
                    <a:moveTo>
                      <a:pt x="1344027" y="6909305"/>
                    </a:moveTo>
                    <a:lnTo>
                      <a:pt x="124460" y="6909305"/>
                    </a:lnTo>
                    <a:cubicBezTo>
                      <a:pt x="55880" y="6909305"/>
                      <a:pt x="0" y="6853425"/>
                      <a:pt x="0" y="6784845"/>
                    </a:cubicBezTo>
                    <a:lnTo>
                      <a:pt x="0" y="124460"/>
                    </a:lnTo>
                    <a:cubicBezTo>
                      <a:pt x="0" y="55880"/>
                      <a:pt x="55880" y="0"/>
                      <a:pt x="124460" y="0"/>
                    </a:cubicBezTo>
                    <a:lnTo>
                      <a:pt x="1344027" y="0"/>
                    </a:lnTo>
                    <a:cubicBezTo>
                      <a:pt x="1412607" y="0"/>
                      <a:pt x="1468487" y="55880"/>
                      <a:pt x="1468487" y="124460"/>
                    </a:cubicBezTo>
                    <a:lnTo>
                      <a:pt x="1468487" y="6784845"/>
                    </a:lnTo>
                    <a:cubicBezTo>
                      <a:pt x="1468487" y="6853425"/>
                      <a:pt x="1412607" y="6909305"/>
                      <a:pt x="1344027" y="6909305"/>
                    </a:cubicBezTo>
                    <a:close/>
                  </a:path>
                </a:pathLst>
              </a:custGeom>
              <a:solidFill>
                <a:srgbClr val="13538A">
                  <a:alpha val="19607"/>
                </a:srgbClr>
              </a:solidFill>
            </p:spPr>
          </p:sp>
        </p:grpSp>
        <p:sp>
          <p:nvSpPr>
            <p:cNvPr name="TextBox 46" id="46"/>
            <p:cNvSpPr txBox="true"/>
            <p:nvPr/>
          </p:nvSpPr>
          <p:spPr>
            <a:xfrm rot="0">
              <a:off x="0" y="3254078"/>
              <a:ext cx="757585" cy="432424"/>
            </a:xfrm>
            <a:prstGeom prst="rect">
              <a:avLst/>
            </a:prstGeom>
          </p:spPr>
          <p:txBody>
            <a:bodyPr anchor="t" rtlCol="false" tIns="0" lIns="0" bIns="0" rIns="0">
              <a:spAutoFit/>
            </a:bodyPr>
            <a:lstStyle/>
            <a:p>
              <a:pPr algn="ctr">
                <a:lnSpc>
                  <a:spcPts val="2600"/>
                </a:lnSpc>
              </a:pPr>
              <a:r>
                <a:rPr lang="en-US" sz="2000">
                  <a:solidFill>
                    <a:srgbClr val="37C9EF"/>
                  </a:solidFill>
                  <a:latin typeface="Aileron Heavy"/>
                </a:rPr>
                <a:t>1M</a:t>
              </a:r>
            </a:p>
          </p:txBody>
        </p:sp>
        <p:sp>
          <p:nvSpPr>
            <p:cNvPr name="TextBox 47" id="47"/>
            <p:cNvSpPr txBox="true"/>
            <p:nvPr/>
          </p:nvSpPr>
          <p:spPr>
            <a:xfrm rot="0">
              <a:off x="0" y="2451132"/>
              <a:ext cx="757585" cy="432424"/>
            </a:xfrm>
            <a:prstGeom prst="rect">
              <a:avLst/>
            </a:prstGeom>
          </p:spPr>
          <p:txBody>
            <a:bodyPr anchor="t" rtlCol="false" tIns="0" lIns="0" bIns="0" rIns="0">
              <a:spAutoFit/>
            </a:bodyPr>
            <a:lstStyle/>
            <a:p>
              <a:pPr algn="ctr">
                <a:lnSpc>
                  <a:spcPts val="2600"/>
                </a:lnSpc>
              </a:pPr>
              <a:r>
                <a:rPr lang="en-US" sz="2000">
                  <a:solidFill>
                    <a:srgbClr val="37C9EF"/>
                  </a:solidFill>
                  <a:latin typeface="Aileron Heavy"/>
                </a:rPr>
                <a:t>2M</a:t>
              </a:r>
            </a:p>
          </p:txBody>
        </p:sp>
        <p:sp>
          <p:nvSpPr>
            <p:cNvPr name="TextBox 48" id="48"/>
            <p:cNvSpPr txBox="true"/>
            <p:nvPr/>
          </p:nvSpPr>
          <p:spPr>
            <a:xfrm rot="0">
              <a:off x="0" y="1648186"/>
              <a:ext cx="757585" cy="432424"/>
            </a:xfrm>
            <a:prstGeom prst="rect">
              <a:avLst/>
            </a:prstGeom>
          </p:spPr>
          <p:txBody>
            <a:bodyPr anchor="t" rtlCol="false" tIns="0" lIns="0" bIns="0" rIns="0">
              <a:spAutoFit/>
            </a:bodyPr>
            <a:lstStyle/>
            <a:p>
              <a:pPr algn="ctr">
                <a:lnSpc>
                  <a:spcPts val="2600"/>
                </a:lnSpc>
              </a:pPr>
              <a:r>
                <a:rPr lang="en-US" sz="2000">
                  <a:solidFill>
                    <a:srgbClr val="37C9EF"/>
                  </a:solidFill>
                  <a:latin typeface="Aileron Heavy"/>
                </a:rPr>
                <a:t>3M</a:t>
              </a:r>
            </a:p>
          </p:txBody>
        </p:sp>
        <p:sp>
          <p:nvSpPr>
            <p:cNvPr name="TextBox 49" id="49"/>
            <p:cNvSpPr txBox="true"/>
            <p:nvPr/>
          </p:nvSpPr>
          <p:spPr>
            <a:xfrm rot="0">
              <a:off x="0" y="845240"/>
              <a:ext cx="757585" cy="432424"/>
            </a:xfrm>
            <a:prstGeom prst="rect">
              <a:avLst/>
            </a:prstGeom>
          </p:spPr>
          <p:txBody>
            <a:bodyPr anchor="t" rtlCol="false" tIns="0" lIns="0" bIns="0" rIns="0">
              <a:spAutoFit/>
            </a:bodyPr>
            <a:lstStyle/>
            <a:p>
              <a:pPr algn="ctr">
                <a:lnSpc>
                  <a:spcPts val="2600"/>
                </a:lnSpc>
              </a:pPr>
              <a:r>
                <a:rPr lang="en-US" sz="2000">
                  <a:solidFill>
                    <a:srgbClr val="37C9EF"/>
                  </a:solidFill>
                  <a:latin typeface="Aileron Heavy"/>
                </a:rPr>
                <a:t>4M</a:t>
              </a:r>
            </a:p>
          </p:txBody>
        </p:sp>
        <p:sp>
          <p:nvSpPr>
            <p:cNvPr name="TextBox 50" id="50"/>
            <p:cNvSpPr txBox="true"/>
            <p:nvPr/>
          </p:nvSpPr>
          <p:spPr>
            <a:xfrm rot="0">
              <a:off x="0" y="42295"/>
              <a:ext cx="757585" cy="432424"/>
            </a:xfrm>
            <a:prstGeom prst="rect">
              <a:avLst/>
            </a:prstGeom>
          </p:spPr>
          <p:txBody>
            <a:bodyPr anchor="t" rtlCol="false" tIns="0" lIns="0" bIns="0" rIns="0">
              <a:spAutoFit/>
            </a:bodyPr>
            <a:lstStyle/>
            <a:p>
              <a:pPr algn="ctr">
                <a:lnSpc>
                  <a:spcPts val="2600"/>
                </a:lnSpc>
              </a:pPr>
              <a:r>
                <a:rPr lang="en-US" sz="2000">
                  <a:solidFill>
                    <a:srgbClr val="37C9EF"/>
                  </a:solidFill>
                  <a:latin typeface="Aileron Heavy"/>
                </a:rPr>
                <a:t>5M</a:t>
              </a:r>
            </a:p>
          </p:txBody>
        </p:sp>
      </p:grpSp>
      <p:grpSp>
        <p:nvGrpSpPr>
          <p:cNvPr name="Group 51" id="51"/>
          <p:cNvGrpSpPr/>
          <p:nvPr/>
        </p:nvGrpSpPr>
        <p:grpSpPr>
          <a:xfrm rot="0">
            <a:off x="10307766" y="1723643"/>
            <a:ext cx="587640" cy="1781367"/>
            <a:chOff x="0" y="0"/>
            <a:chExt cx="1468487" cy="4451559"/>
          </a:xfrm>
        </p:grpSpPr>
        <p:sp>
          <p:nvSpPr>
            <p:cNvPr name="Freeform 52" id="52"/>
            <p:cNvSpPr/>
            <p:nvPr/>
          </p:nvSpPr>
          <p:spPr>
            <a:xfrm>
              <a:off x="0" y="0"/>
              <a:ext cx="1468487" cy="4451559"/>
            </a:xfrm>
            <a:custGeom>
              <a:avLst/>
              <a:gdLst/>
              <a:ahLst/>
              <a:cxnLst/>
              <a:rect r="r" b="b" t="t" l="l"/>
              <a:pathLst>
                <a:path h="4451559" w="1468487">
                  <a:moveTo>
                    <a:pt x="1344027" y="4451559"/>
                  </a:moveTo>
                  <a:lnTo>
                    <a:pt x="124460" y="4451559"/>
                  </a:lnTo>
                  <a:cubicBezTo>
                    <a:pt x="55880" y="4451559"/>
                    <a:pt x="0" y="4395679"/>
                    <a:pt x="0" y="4327099"/>
                  </a:cubicBezTo>
                  <a:lnTo>
                    <a:pt x="0" y="124460"/>
                  </a:lnTo>
                  <a:cubicBezTo>
                    <a:pt x="0" y="55880"/>
                    <a:pt x="55880" y="0"/>
                    <a:pt x="124460" y="0"/>
                  </a:cubicBezTo>
                  <a:lnTo>
                    <a:pt x="1344027" y="0"/>
                  </a:lnTo>
                  <a:cubicBezTo>
                    <a:pt x="1412607" y="0"/>
                    <a:pt x="1468487" y="55880"/>
                    <a:pt x="1468487" y="124460"/>
                  </a:cubicBezTo>
                  <a:lnTo>
                    <a:pt x="1468487" y="4327099"/>
                  </a:lnTo>
                  <a:cubicBezTo>
                    <a:pt x="1468487" y="4395679"/>
                    <a:pt x="1412607" y="4451559"/>
                    <a:pt x="1344027" y="4451559"/>
                  </a:cubicBezTo>
                  <a:close/>
                </a:path>
              </a:pathLst>
            </a:custGeom>
            <a:solidFill>
              <a:srgbClr val="86EAE9"/>
            </a:solidFill>
          </p:spPr>
        </p:sp>
      </p:grpSp>
      <p:grpSp>
        <p:nvGrpSpPr>
          <p:cNvPr name="Group 53" id="53"/>
          <p:cNvGrpSpPr/>
          <p:nvPr/>
        </p:nvGrpSpPr>
        <p:grpSpPr>
          <a:xfrm rot="0">
            <a:off x="13154089" y="1575182"/>
            <a:ext cx="587640" cy="1929829"/>
            <a:chOff x="0" y="0"/>
            <a:chExt cx="1468487" cy="4822558"/>
          </a:xfrm>
        </p:grpSpPr>
        <p:sp>
          <p:nvSpPr>
            <p:cNvPr name="Freeform 54" id="54"/>
            <p:cNvSpPr/>
            <p:nvPr/>
          </p:nvSpPr>
          <p:spPr>
            <a:xfrm>
              <a:off x="0" y="0"/>
              <a:ext cx="1468487" cy="4822558"/>
            </a:xfrm>
            <a:custGeom>
              <a:avLst/>
              <a:gdLst/>
              <a:ahLst/>
              <a:cxnLst/>
              <a:rect r="r" b="b" t="t" l="l"/>
              <a:pathLst>
                <a:path h="4822558" w="1468487">
                  <a:moveTo>
                    <a:pt x="1344027" y="4822558"/>
                  </a:moveTo>
                  <a:lnTo>
                    <a:pt x="124460" y="4822558"/>
                  </a:lnTo>
                  <a:cubicBezTo>
                    <a:pt x="55880" y="4822558"/>
                    <a:pt x="0" y="4766678"/>
                    <a:pt x="0" y="4698098"/>
                  </a:cubicBezTo>
                  <a:lnTo>
                    <a:pt x="0" y="124460"/>
                  </a:lnTo>
                  <a:cubicBezTo>
                    <a:pt x="0" y="55880"/>
                    <a:pt x="55880" y="0"/>
                    <a:pt x="124460" y="0"/>
                  </a:cubicBezTo>
                  <a:lnTo>
                    <a:pt x="1344027" y="0"/>
                  </a:lnTo>
                  <a:cubicBezTo>
                    <a:pt x="1412607" y="0"/>
                    <a:pt x="1468487" y="55880"/>
                    <a:pt x="1468487" y="124460"/>
                  </a:cubicBezTo>
                  <a:lnTo>
                    <a:pt x="1468487" y="4698098"/>
                  </a:lnTo>
                  <a:cubicBezTo>
                    <a:pt x="1468487" y="4766678"/>
                    <a:pt x="1412607" y="4822558"/>
                    <a:pt x="1344027" y="4822558"/>
                  </a:cubicBezTo>
                  <a:close/>
                </a:path>
              </a:pathLst>
            </a:custGeom>
            <a:solidFill>
              <a:srgbClr val="37C9EF"/>
            </a:solidFill>
          </p:spPr>
        </p:sp>
      </p:grpSp>
      <p:grpSp>
        <p:nvGrpSpPr>
          <p:cNvPr name="Group 55" id="55"/>
          <p:cNvGrpSpPr/>
          <p:nvPr/>
        </p:nvGrpSpPr>
        <p:grpSpPr>
          <a:xfrm rot="0">
            <a:off x="16000413" y="3078769"/>
            <a:ext cx="587640" cy="426241"/>
            <a:chOff x="0" y="0"/>
            <a:chExt cx="1468487" cy="1065158"/>
          </a:xfrm>
        </p:grpSpPr>
        <p:sp>
          <p:nvSpPr>
            <p:cNvPr name="Freeform 56" id="56"/>
            <p:cNvSpPr/>
            <p:nvPr/>
          </p:nvSpPr>
          <p:spPr>
            <a:xfrm>
              <a:off x="0" y="0"/>
              <a:ext cx="1468487" cy="1065158"/>
            </a:xfrm>
            <a:custGeom>
              <a:avLst/>
              <a:gdLst/>
              <a:ahLst/>
              <a:cxnLst/>
              <a:rect r="r" b="b" t="t" l="l"/>
              <a:pathLst>
                <a:path h="1065158" w="1468487">
                  <a:moveTo>
                    <a:pt x="1344027" y="1065158"/>
                  </a:moveTo>
                  <a:lnTo>
                    <a:pt x="124460" y="1065158"/>
                  </a:lnTo>
                  <a:cubicBezTo>
                    <a:pt x="55880" y="1065158"/>
                    <a:pt x="0" y="1009278"/>
                    <a:pt x="0" y="940698"/>
                  </a:cubicBezTo>
                  <a:lnTo>
                    <a:pt x="0" y="124460"/>
                  </a:lnTo>
                  <a:cubicBezTo>
                    <a:pt x="0" y="55880"/>
                    <a:pt x="55880" y="0"/>
                    <a:pt x="124460" y="0"/>
                  </a:cubicBezTo>
                  <a:lnTo>
                    <a:pt x="1344027" y="0"/>
                  </a:lnTo>
                  <a:cubicBezTo>
                    <a:pt x="1412607" y="0"/>
                    <a:pt x="1468487" y="55880"/>
                    <a:pt x="1468487" y="124460"/>
                  </a:cubicBezTo>
                  <a:lnTo>
                    <a:pt x="1468487" y="940698"/>
                  </a:lnTo>
                  <a:cubicBezTo>
                    <a:pt x="1468487" y="1009278"/>
                    <a:pt x="1412607" y="1065158"/>
                    <a:pt x="1344027" y="1065158"/>
                  </a:cubicBezTo>
                  <a:close/>
                </a:path>
              </a:pathLst>
            </a:custGeom>
            <a:solidFill>
              <a:srgbClr val="13538A"/>
            </a:solidFill>
          </p:spPr>
        </p:sp>
      </p:grpSp>
      <p:grpSp>
        <p:nvGrpSpPr>
          <p:cNvPr name="Group 57" id="57"/>
          <p:cNvGrpSpPr/>
          <p:nvPr/>
        </p:nvGrpSpPr>
        <p:grpSpPr>
          <a:xfrm rot="0">
            <a:off x="11730927" y="944730"/>
            <a:ext cx="587640" cy="2560281"/>
            <a:chOff x="0" y="0"/>
            <a:chExt cx="1468487" cy="6398030"/>
          </a:xfrm>
        </p:grpSpPr>
        <p:sp>
          <p:nvSpPr>
            <p:cNvPr name="Freeform 58" id="58"/>
            <p:cNvSpPr/>
            <p:nvPr/>
          </p:nvSpPr>
          <p:spPr>
            <a:xfrm>
              <a:off x="0" y="0"/>
              <a:ext cx="1468487" cy="6398030"/>
            </a:xfrm>
            <a:custGeom>
              <a:avLst/>
              <a:gdLst/>
              <a:ahLst/>
              <a:cxnLst/>
              <a:rect r="r" b="b" t="t" l="l"/>
              <a:pathLst>
                <a:path h="6398030" w="1468487">
                  <a:moveTo>
                    <a:pt x="1344027" y="6398030"/>
                  </a:moveTo>
                  <a:lnTo>
                    <a:pt x="124460" y="6398030"/>
                  </a:lnTo>
                  <a:cubicBezTo>
                    <a:pt x="55880" y="6398030"/>
                    <a:pt x="0" y="6342150"/>
                    <a:pt x="0" y="6273570"/>
                  </a:cubicBezTo>
                  <a:lnTo>
                    <a:pt x="0" y="124460"/>
                  </a:lnTo>
                  <a:cubicBezTo>
                    <a:pt x="0" y="55880"/>
                    <a:pt x="55880" y="0"/>
                    <a:pt x="124460" y="0"/>
                  </a:cubicBezTo>
                  <a:lnTo>
                    <a:pt x="1344027" y="0"/>
                  </a:lnTo>
                  <a:cubicBezTo>
                    <a:pt x="1412607" y="0"/>
                    <a:pt x="1468487" y="55880"/>
                    <a:pt x="1468487" y="124460"/>
                  </a:cubicBezTo>
                  <a:lnTo>
                    <a:pt x="1468487" y="6273570"/>
                  </a:lnTo>
                  <a:cubicBezTo>
                    <a:pt x="1468487" y="6342150"/>
                    <a:pt x="1412607" y="6398030"/>
                    <a:pt x="1344027" y="6398030"/>
                  </a:cubicBezTo>
                  <a:close/>
                </a:path>
              </a:pathLst>
            </a:custGeom>
            <a:solidFill>
              <a:srgbClr val="3EDAD8"/>
            </a:solidFill>
          </p:spPr>
        </p:sp>
      </p:grpSp>
      <p:grpSp>
        <p:nvGrpSpPr>
          <p:cNvPr name="Group 59" id="59"/>
          <p:cNvGrpSpPr/>
          <p:nvPr/>
        </p:nvGrpSpPr>
        <p:grpSpPr>
          <a:xfrm rot="0">
            <a:off x="14577251" y="2773978"/>
            <a:ext cx="587640" cy="731033"/>
            <a:chOff x="0" y="0"/>
            <a:chExt cx="1468487" cy="1826819"/>
          </a:xfrm>
        </p:grpSpPr>
        <p:sp>
          <p:nvSpPr>
            <p:cNvPr name="Freeform 60" id="60"/>
            <p:cNvSpPr/>
            <p:nvPr/>
          </p:nvSpPr>
          <p:spPr>
            <a:xfrm>
              <a:off x="0" y="0"/>
              <a:ext cx="1468487" cy="1826819"/>
            </a:xfrm>
            <a:custGeom>
              <a:avLst/>
              <a:gdLst/>
              <a:ahLst/>
              <a:cxnLst/>
              <a:rect r="r" b="b" t="t" l="l"/>
              <a:pathLst>
                <a:path h="1826819" w="1468487">
                  <a:moveTo>
                    <a:pt x="1344027" y="1826819"/>
                  </a:moveTo>
                  <a:lnTo>
                    <a:pt x="124460" y="1826819"/>
                  </a:lnTo>
                  <a:cubicBezTo>
                    <a:pt x="55880" y="1826819"/>
                    <a:pt x="0" y="1770939"/>
                    <a:pt x="0" y="1702359"/>
                  </a:cubicBezTo>
                  <a:lnTo>
                    <a:pt x="0" y="124460"/>
                  </a:lnTo>
                  <a:cubicBezTo>
                    <a:pt x="0" y="55880"/>
                    <a:pt x="55880" y="0"/>
                    <a:pt x="124460" y="0"/>
                  </a:cubicBezTo>
                  <a:lnTo>
                    <a:pt x="1344027" y="0"/>
                  </a:lnTo>
                  <a:cubicBezTo>
                    <a:pt x="1412607" y="0"/>
                    <a:pt x="1468487" y="55880"/>
                    <a:pt x="1468487" y="124460"/>
                  </a:cubicBezTo>
                  <a:lnTo>
                    <a:pt x="1468487" y="1702359"/>
                  </a:lnTo>
                  <a:cubicBezTo>
                    <a:pt x="1468487" y="1770939"/>
                    <a:pt x="1412607" y="1826819"/>
                    <a:pt x="1344027" y="1826819"/>
                  </a:cubicBezTo>
                  <a:close/>
                </a:path>
              </a:pathLst>
            </a:custGeom>
            <a:solidFill>
              <a:srgbClr val="2C92D5"/>
            </a:solidFill>
          </p:spPr>
        </p:sp>
      </p:grpSp>
      <p:sp>
        <p:nvSpPr>
          <p:cNvPr name="TextBox 61" id="61"/>
          <p:cNvSpPr txBox="true"/>
          <p:nvPr/>
        </p:nvSpPr>
        <p:spPr>
          <a:xfrm rot="0">
            <a:off x="1392511" y="2197767"/>
            <a:ext cx="6071858" cy="5628005"/>
          </a:xfrm>
          <a:prstGeom prst="rect">
            <a:avLst/>
          </a:prstGeom>
        </p:spPr>
        <p:txBody>
          <a:bodyPr anchor="t" rtlCol="false" tIns="0" lIns="0" bIns="0" rIns="0">
            <a:spAutoFit/>
          </a:bodyPr>
          <a:lstStyle/>
          <a:p>
            <a:pPr algn="ctr">
              <a:lnSpc>
                <a:spcPts val="11200"/>
              </a:lnSpc>
            </a:pPr>
            <a:r>
              <a:rPr lang="en-US" sz="8000">
                <a:solidFill>
                  <a:srgbClr val="57FFDC"/>
                </a:solidFill>
                <a:latin typeface="Cormorant SC Medium Bold"/>
              </a:rPr>
              <a:t>WHAT </a:t>
            </a:r>
          </a:p>
          <a:p>
            <a:pPr algn="ctr">
              <a:lnSpc>
                <a:spcPts val="11200"/>
              </a:lnSpc>
            </a:pPr>
            <a:r>
              <a:rPr lang="en-US" sz="8000">
                <a:solidFill>
                  <a:srgbClr val="57FFDC"/>
                </a:solidFill>
                <a:latin typeface="Cormorant SC Medium Bold"/>
              </a:rPr>
              <a:t>IS CONFUSION MATRIX?</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17242D"/>
        </a:solidFill>
      </p:bgPr>
    </p:bg>
    <p:spTree>
      <p:nvGrpSpPr>
        <p:cNvPr id="1" name=""/>
        <p:cNvGrpSpPr/>
        <p:nvPr/>
      </p:nvGrpSpPr>
      <p:grpSpPr>
        <a:xfrm>
          <a:off x="0" y="0"/>
          <a:ext cx="0" cy="0"/>
          <a:chOff x="0" y="0"/>
          <a:chExt cx="0" cy="0"/>
        </a:xfrm>
      </p:grpSpPr>
      <p:sp>
        <p:nvSpPr>
          <p:cNvPr name="AutoShape 2" id="2"/>
          <p:cNvSpPr/>
          <p:nvPr/>
        </p:nvSpPr>
        <p:spPr>
          <a:xfrm rot="0">
            <a:off x="9432192" y="0"/>
            <a:ext cx="7827108" cy="10287000"/>
          </a:xfrm>
          <a:prstGeom prst="rect">
            <a:avLst/>
          </a:prstGeom>
          <a:solidFill>
            <a:srgbClr val="F0F0EE"/>
          </a:solidFill>
        </p:spPr>
      </p:sp>
      <p:sp>
        <p:nvSpPr>
          <p:cNvPr name="AutoShape 3" id="3"/>
          <p:cNvSpPr/>
          <p:nvPr/>
        </p:nvSpPr>
        <p:spPr>
          <a:xfrm rot="0">
            <a:off x="17259300" y="5143987"/>
            <a:ext cx="1028700" cy="5143013"/>
          </a:xfrm>
          <a:prstGeom prst="rect">
            <a:avLst/>
          </a:prstGeom>
          <a:solidFill>
            <a:srgbClr val="45AD7E"/>
          </a:solidFill>
        </p:spPr>
      </p:sp>
      <p:grpSp>
        <p:nvGrpSpPr>
          <p:cNvPr name="Group 4" id="4"/>
          <p:cNvGrpSpPr/>
          <p:nvPr/>
        </p:nvGrpSpPr>
        <p:grpSpPr>
          <a:xfrm rot="0">
            <a:off x="10241128" y="617323"/>
            <a:ext cx="6209237" cy="9053328"/>
            <a:chOff x="0" y="0"/>
            <a:chExt cx="8278983" cy="12071104"/>
          </a:xfrm>
        </p:grpSpPr>
        <p:sp>
          <p:nvSpPr>
            <p:cNvPr name="TextBox 5" id="5"/>
            <p:cNvSpPr txBox="true"/>
            <p:nvPr/>
          </p:nvSpPr>
          <p:spPr>
            <a:xfrm rot="0">
              <a:off x="407872" y="11664017"/>
              <a:ext cx="1771000" cy="407087"/>
            </a:xfrm>
            <a:prstGeom prst="rect">
              <a:avLst/>
            </a:prstGeom>
          </p:spPr>
          <p:txBody>
            <a:bodyPr anchor="t" rtlCol="false" tIns="0" lIns="0" bIns="0" rIns="0">
              <a:spAutoFit/>
            </a:bodyPr>
            <a:lstStyle/>
            <a:p>
              <a:pPr algn="ctr">
                <a:lnSpc>
                  <a:spcPts val="2425"/>
                </a:lnSpc>
              </a:pPr>
              <a:r>
                <a:rPr lang="en-US" sz="1732">
                  <a:solidFill>
                    <a:srgbClr val="17242D"/>
                  </a:solidFill>
                  <a:latin typeface="Arimo"/>
                </a:rPr>
                <a:t>Item 1</a:t>
              </a:r>
            </a:p>
          </p:txBody>
        </p:sp>
        <p:sp>
          <p:nvSpPr>
            <p:cNvPr name="TextBox 6" id="6"/>
            <p:cNvSpPr txBox="true"/>
            <p:nvPr/>
          </p:nvSpPr>
          <p:spPr>
            <a:xfrm rot="0">
              <a:off x="2441242" y="11664017"/>
              <a:ext cx="1771000" cy="407087"/>
            </a:xfrm>
            <a:prstGeom prst="rect">
              <a:avLst/>
            </a:prstGeom>
          </p:spPr>
          <p:txBody>
            <a:bodyPr anchor="t" rtlCol="false" tIns="0" lIns="0" bIns="0" rIns="0">
              <a:spAutoFit/>
            </a:bodyPr>
            <a:lstStyle/>
            <a:p>
              <a:pPr algn="ctr">
                <a:lnSpc>
                  <a:spcPts val="2425"/>
                </a:lnSpc>
              </a:pPr>
              <a:r>
                <a:rPr lang="en-US" sz="1732">
                  <a:solidFill>
                    <a:srgbClr val="17242D"/>
                  </a:solidFill>
                  <a:latin typeface="Arimo"/>
                </a:rPr>
                <a:t>Item 2</a:t>
              </a:r>
            </a:p>
          </p:txBody>
        </p:sp>
        <p:sp>
          <p:nvSpPr>
            <p:cNvPr name="TextBox 7" id="7"/>
            <p:cNvSpPr txBox="true"/>
            <p:nvPr/>
          </p:nvSpPr>
          <p:spPr>
            <a:xfrm rot="0">
              <a:off x="4474613" y="11664017"/>
              <a:ext cx="1771000" cy="407087"/>
            </a:xfrm>
            <a:prstGeom prst="rect">
              <a:avLst/>
            </a:prstGeom>
          </p:spPr>
          <p:txBody>
            <a:bodyPr anchor="t" rtlCol="false" tIns="0" lIns="0" bIns="0" rIns="0">
              <a:spAutoFit/>
            </a:bodyPr>
            <a:lstStyle/>
            <a:p>
              <a:pPr algn="ctr">
                <a:lnSpc>
                  <a:spcPts val="2425"/>
                </a:lnSpc>
              </a:pPr>
              <a:r>
                <a:rPr lang="en-US" sz="1732">
                  <a:solidFill>
                    <a:srgbClr val="17242D"/>
                  </a:solidFill>
                  <a:latin typeface="Arimo"/>
                </a:rPr>
                <a:t>Item 3</a:t>
              </a:r>
            </a:p>
          </p:txBody>
        </p:sp>
        <p:sp>
          <p:nvSpPr>
            <p:cNvPr name="TextBox 8" id="8"/>
            <p:cNvSpPr txBox="true"/>
            <p:nvPr/>
          </p:nvSpPr>
          <p:spPr>
            <a:xfrm rot="0">
              <a:off x="6507983" y="11664017"/>
              <a:ext cx="1771000" cy="407087"/>
            </a:xfrm>
            <a:prstGeom prst="rect">
              <a:avLst/>
            </a:prstGeom>
          </p:spPr>
          <p:txBody>
            <a:bodyPr anchor="t" rtlCol="false" tIns="0" lIns="0" bIns="0" rIns="0">
              <a:spAutoFit/>
            </a:bodyPr>
            <a:lstStyle/>
            <a:p>
              <a:pPr algn="ctr">
                <a:lnSpc>
                  <a:spcPts val="2425"/>
                </a:lnSpc>
              </a:pPr>
              <a:r>
                <a:rPr lang="en-US" sz="1732">
                  <a:solidFill>
                    <a:srgbClr val="17242D"/>
                  </a:solidFill>
                  <a:latin typeface="Arimo"/>
                </a:rPr>
                <a:t>Item 4</a:t>
              </a:r>
            </a:p>
          </p:txBody>
        </p:sp>
        <p:grpSp>
          <p:nvGrpSpPr>
            <p:cNvPr name="Group 9" id="9"/>
            <p:cNvGrpSpPr>
              <a:grpSpLocks noChangeAspect="true"/>
            </p:cNvGrpSpPr>
            <p:nvPr/>
          </p:nvGrpSpPr>
          <p:grpSpPr>
            <a:xfrm rot="0">
              <a:off x="407872" y="174968"/>
              <a:ext cx="7871111" cy="11546199"/>
              <a:chOff x="0" y="0"/>
              <a:chExt cx="12721413" cy="18661149"/>
            </a:xfrm>
          </p:grpSpPr>
          <p:sp>
            <p:nvSpPr>
              <p:cNvPr name="Freeform 10" id="10"/>
              <p:cNvSpPr/>
              <p:nvPr/>
            </p:nvSpPr>
            <p:spPr>
              <a:xfrm>
                <a:off x="0" y="-6350"/>
                <a:ext cx="12721413" cy="18673849"/>
              </a:xfrm>
              <a:custGeom>
                <a:avLst/>
                <a:gdLst/>
                <a:ahLst/>
                <a:cxnLst/>
                <a:rect r="r" b="b" t="t" l="l"/>
                <a:pathLst>
                  <a:path h="18673849" w="12721413">
                    <a:moveTo>
                      <a:pt x="0" y="0"/>
                    </a:moveTo>
                    <a:lnTo>
                      <a:pt x="12721413" y="0"/>
                    </a:lnTo>
                    <a:lnTo>
                      <a:pt x="12721413" y="12700"/>
                    </a:lnTo>
                    <a:lnTo>
                      <a:pt x="0" y="12700"/>
                    </a:lnTo>
                    <a:close/>
                    <a:moveTo>
                      <a:pt x="0" y="3732230"/>
                    </a:moveTo>
                    <a:lnTo>
                      <a:pt x="12721413" y="3732230"/>
                    </a:lnTo>
                    <a:lnTo>
                      <a:pt x="12721413" y="3744930"/>
                    </a:lnTo>
                    <a:lnTo>
                      <a:pt x="0" y="3744930"/>
                    </a:lnTo>
                    <a:close/>
                    <a:moveTo>
                      <a:pt x="0" y="7464460"/>
                    </a:moveTo>
                    <a:lnTo>
                      <a:pt x="12721413" y="7464460"/>
                    </a:lnTo>
                    <a:lnTo>
                      <a:pt x="12721413" y="7477160"/>
                    </a:lnTo>
                    <a:lnTo>
                      <a:pt x="0" y="7477160"/>
                    </a:lnTo>
                    <a:close/>
                    <a:moveTo>
                      <a:pt x="0" y="11196689"/>
                    </a:moveTo>
                    <a:lnTo>
                      <a:pt x="12721413" y="11196689"/>
                    </a:lnTo>
                    <a:lnTo>
                      <a:pt x="12721413" y="11209389"/>
                    </a:lnTo>
                    <a:lnTo>
                      <a:pt x="0" y="11209389"/>
                    </a:lnTo>
                    <a:close/>
                    <a:moveTo>
                      <a:pt x="0" y="14928920"/>
                    </a:moveTo>
                    <a:lnTo>
                      <a:pt x="12721413" y="14928920"/>
                    </a:lnTo>
                    <a:lnTo>
                      <a:pt x="12721413" y="14941620"/>
                    </a:lnTo>
                    <a:lnTo>
                      <a:pt x="0" y="14941620"/>
                    </a:lnTo>
                    <a:close/>
                    <a:moveTo>
                      <a:pt x="0" y="18661149"/>
                    </a:moveTo>
                    <a:lnTo>
                      <a:pt x="12721413" y="18661149"/>
                    </a:lnTo>
                    <a:lnTo>
                      <a:pt x="12721413" y="18673849"/>
                    </a:lnTo>
                    <a:lnTo>
                      <a:pt x="0" y="18673849"/>
                    </a:lnTo>
                    <a:close/>
                  </a:path>
                </a:pathLst>
              </a:custGeom>
              <a:solidFill>
                <a:srgbClr val="222222">
                  <a:alpha val="24705"/>
                </a:srgbClr>
              </a:solidFill>
            </p:spPr>
          </p:sp>
        </p:grpSp>
        <p:sp>
          <p:nvSpPr>
            <p:cNvPr name="TextBox 11" id="11"/>
            <p:cNvSpPr txBox="true"/>
            <p:nvPr/>
          </p:nvSpPr>
          <p:spPr>
            <a:xfrm rot="0">
              <a:off x="0" y="-57150"/>
              <a:ext cx="407872"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50 </a:t>
              </a:r>
            </a:p>
          </p:txBody>
        </p:sp>
        <p:sp>
          <p:nvSpPr>
            <p:cNvPr name="TextBox 12" id="12"/>
            <p:cNvSpPr txBox="true"/>
            <p:nvPr/>
          </p:nvSpPr>
          <p:spPr>
            <a:xfrm rot="0">
              <a:off x="0" y="2252090"/>
              <a:ext cx="407872"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40 </a:t>
              </a:r>
            </a:p>
          </p:txBody>
        </p:sp>
        <p:sp>
          <p:nvSpPr>
            <p:cNvPr name="TextBox 13" id="13"/>
            <p:cNvSpPr txBox="true"/>
            <p:nvPr/>
          </p:nvSpPr>
          <p:spPr>
            <a:xfrm rot="0">
              <a:off x="0" y="4561330"/>
              <a:ext cx="407872"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30 </a:t>
              </a:r>
            </a:p>
          </p:txBody>
        </p:sp>
        <p:sp>
          <p:nvSpPr>
            <p:cNvPr name="TextBox 14" id="14"/>
            <p:cNvSpPr txBox="true"/>
            <p:nvPr/>
          </p:nvSpPr>
          <p:spPr>
            <a:xfrm rot="0">
              <a:off x="0" y="6870569"/>
              <a:ext cx="407872"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20 </a:t>
              </a:r>
            </a:p>
          </p:txBody>
        </p:sp>
        <p:sp>
          <p:nvSpPr>
            <p:cNvPr name="TextBox 15" id="15"/>
            <p:cNvSpPr txBox="true"/>
            <p:nvPr/>
          </p:nvSpPr>
          <p:spPr>
            <a:xfrm rot="0">
              <a:off x="0" y="9179809"/>
              <a:ext cx="407872"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10 </a:t>
              </a:r>
            </a:p>
          </p:txBody>
        </p:sp>
        <p:sp>
          <p:nvSpPr>
            <p:cNvPr name="TextBox 16" id="16"/>
            <p:cNvSpPr txBox="true"/>
            <p:nvPr/>
          </p:nvSpPr>
          <p:spPr>
            <a:xfrm rot="0">
              <a:off x="163173" y="11489049"/>
              <a:ext cx="244699" cy="407087"/>
            </a:xfrm>
            <a:prstGeom prst="rect">
              <a:avLst/>
            </a:prstGeom>
          </p:spPr>
          <p:txBody>
            <a:bodyPr anchor="t" rtlCol="false" tIns="0" lIns="0" bIns="0" rIns="0">
              <a:spAutoFit/>
            </a:bodyPr>
            <a:lstStyle/>
            <a:p>
              <a:pPr algn="r">
                <a:lnSpc>
                  <a:spcPts val="2425"/>
                </a:lnSpc>
              </a:pPr>
              <a:r>
                <a:rPr lang="en-US" sz="1732">
                  <a:solidFill>
                    <a:srgbClr val="17242D"/>
                  </a:solidFill>
                  <a:latin typeface="Arimo"/>
                </a:rPr>
                <a:t>0 </a:t>
              </a:r>
            </a:p>
          </p:txBody>
        </p:sp>
        <p:grpSp>
          <p:nvGrpSpPr>
            <p:cNvPr name="Group 17" id="17"/>
            <p:cNvGrpSpPr>
              <a:grpSpLocks noChangeAspect="true"/>
            </p:cNvGrpSpPr>
            <p:nvPr/>
          </p:nvGrpSpPr>
          <p:grpSpPr>
            <a:xfrm rot="0">
              <a:off x="407872" y="174968"/>
              <a:ext cx="7871111" cy="11546199"/>
              <a:chOff x="0" y="0"/>
              <a:chExt cx="12721413" cy="18661149"/>
            </a:xfrm>
          </p:grpSpPr>
          <p:sp>
            <p:nvSpPr>
              <p:cNvPr name="Freeform 18" id="18"/>
              <p:cNvSpPr/>
              <p:nvPr/>
            </p:nvSpPr>
            <p:spPr>
              <a:xfrm>
                <a:off x="0" y="13056454"/>
                <a:ext cx="2862318" cy="5604695"/>
              </a:xfrm>
              <a:custGeom>
                <a:avLst/>
                <a:gdLst/>
                <a:ahLst/>
                <a:cxnLst/>
                <a:rect r="r" b="b" t="t" l="l"/>
                <a:pathLst>
                  <a:path h="5604695" w="2862318">
                    <a:moveTo>
                      <a:pt x="0" y="5604695"/>
                    </a:moveTo>
                    <a:lnTo>
                      <a:pt x="0" y="228986"/>
                    </a:lnTo>
                    <a:cubicBezTo>
                      <a:pt x="0" y="168255"/>
                      <a:pt x="24125" y="110012"/>
                      <a:pt x="67068" y="67069"/>
                    </a:cubicBezTo>
                    <a:cubicBezTo>
                      <a:pt x="110011" y="24126"/>
                      <a:pt x="168255" y="0"/>
                      <a:pt x="228985" y="0"/>
                    </a:cubicBezTo>
                    <a:lnTo>
                      <a:pt x="2633333" y="0"/>
                    </a:lnTo>
                    <a:cubicBezTo>
                      <a:pt x="2694063" y="0"/>
                      <a:pt x="2752307" y="24126"/>
                      <a:pt x="2795250" y="67069"/>
                    </a:cubicBezTo>
                    <a:cubicBezTo>
                      <a:pt x="2838193" y="110012"/>
                      <a:pt x="2862318" y="168255"/>
                      <a:pt x="2862318" y="228986"/>
                    </a:cubicBezTo>
                    <a:lnTo>
                      <a:pt x="2862318" y="5604695"/>
                    </a:lnTo>
                    <a:close/>
                  </a:path>
                </a:pathLst>
              </a:custGeom>
              <a:solidFill>
                <a:srgbClr val="45AD7E"/>
              </a:solidFill>
            </p:spPr>
          </p:sp>
          <p:sp>
            <p:nvSpPr>
              <p:cNvPr name="Freeform 19" id="19"/>
              <p:cNvSpPr/>
              <p:nvPr/>
            </p:nvSpPr>
            <p:spPr>
              <a:xfrm>
                <a:off x="3286365" y="10070671"/>
                <a:ext cx="2862318" cy="8590479"/>
              </a:xfrm>
              <a:custGeom>
                <a:avLst/>
                <a:gdLst/>
                <a:ahLst/>
                <a:cxnLst/>
                <a:rect r="r" b="b" t="t" l="l"/>
                <a:pathLst>
                  <a:path h="8590479" w="2862318">
                    <a:moveTo>
                      <a:pt x="0" y="8590478"/>
                    </a:moveTo>
                    <a:lnTo>
                      <a:pt x="0" y="228985"/>
                    </a:lnTo>
                    <a:cubicBezTo>
                      <a:pt x="0" y="102520"/>
                      <a:pt x="102520" y="0"/>
                      <a:pt x="228986" y="0"/>
                    </a:cubicBezTo>
                    <a:lnTo>
                      <a:pt x="2633333" y="0"/>
                    </a:lnTo>
                    <a:cubicBezTo>
                      <a:pt x="2694063" y="0"/>
                      <a:pt x="2752307" y="24124"/>
                      <a:pt x="2795250" y="67068"/>
                    </a:cubicBezTo>
                    <a:cubicBezTo>
                      <a:pt x="2838193" y="110011"/>
                      <a:pt x="2862318" y="168254"/>
                      <a:pt x="2862318" y="228985"/>
                    </a:cubicBezTo>
                    <a:lnTo>
                      <a:pt x="2862318" y="8590478"/>
                    </a:lnTo>
                    <a:close/>
                  </a:path>
                </a:pathLst>
              </a:custGeom>
              <a:solidFill>
                <a:srgbClr val="45AD7E"/>
              </a:solidFill>
            </p:spPr>
          </p:sp>
          <p:sp>
            <p:nvSpPr>
              <p:cNvPr name="Freeform 20" id="20"/>
              <p:cNvSpPr/>
              <p:nvPr/>
            </p:nvSpPr>
            <p:spPr>
              <a:xfrm>
                <a:off x="6572731" y="5218772"/>
                <a:ext cx="2862318" cy="13442378"/>
              </a:xfrm>
              <a:custGeom>
                <a:avLst/>
                <a:gdLst/>
                <a:ahLst/>
                <a:cxnLst/>
                <a:rect r="r" b="b" t="t" l="l"/>
                <a:pathLst>
                  <a:path h="13442378" w="2862318">
                    <a:moveTo>
                      <a:pt x="0" y="13442377"/>
                    </a:moveTo>
                    <a:lnTo>
                      <a:pt x="0" y="228985"/>
                    </a:lnTo>
                    <a:cubicBezTo>
                      <a:pt x="0" y="102520"/>
                      <a:pt x="102520" y="0"/>
                      <a:pt x="228985" y="0"/>
                    </a:cubicBezTo>
                    <a:lnTo>
                      <a:pt x="2633332" y="0"/>
                    </a:lnTo>
                    <a:cubicBezTo>
                      <a:pt x="2759797" y="0"/>
                      <a:pt x="2862317" y="102520"/>
                      <a:pt x="2862317" y="228985"/>
                    </a:cubicBezTo>
                    <a:lnTo>
                      <a:pt x="2862317" y="13442377"/>
                    </a:lnTo>
                    <a:close/>
                  </a:path>
                </a:pathLst>
              </a:custGeom>
              <a:solidFill>
                <a:srgbClr val="45AD7E"/>
              </a:solidFill>
            </p:spPr>
          </p:sp>
          <p:sp>
            <p:nvSpPr>
              <p:cNvPr name="Freeform 21" id="21"/>
              <p:cNvSpPr/>
              <p:nvPr/>
            </p:nvSpPr>
            <p:spPr>
              <a:xfrm>
                <a:off x="9859095" y="-6350"/>
                <a:ext cx="2862318" cy="18667499"/>
              </a:xfrm>
              <a:custGeom>
                <a:avLst/>
                <a:gdLst/>
                <a:ahLst/>
                <a:cxnLst/>
                <a:rect r="r" b="b" t="t" l="l"/>
                <a:pathLst>
                  <a:path h="18667499" w="2862318">
                    <a:moveTo>
                      <a:pt x="0" y="18667499"/>
                    </a:moveTo>
                    <a:lnTo>
                      <a:pt x="0" y="228985"/>
                    </a:lnTo>
                    <a:cubicBezTo>
                      <a:pt x="0" y="168255"/>
                      <a:pt x="24125" y="110011"/>
                      <a:pt x="67069" y="67068"/>
                    </a:cubicBezTo>
                    <a:cubicBezTo>
                      <a:pt x="110012" y="24125"/>
                      <a:pt x="168255" y="0"/>
                      <a:pt x="228986" y="0"/>
                    </a:cubicBezTo>
                    <a:lnTo>
                      <a:pt x="2633333" y="0"/>
                    </a:lnTo>
                    <a:cubicBezTo>
                      <a:pt x="2759798" y="0"/>
                      <a:pt x="2862318" y="102520"/>
                      <a:pt x="2862318" y="228985"/>
                    </a:cubicBezTo>
                    <a:lnTo>
                      <a:pt x="2862318" y="18667499"/>
                    </a:lnTo>
                    <a:close/>
                  </a:path>
                </a:pathLst>
              </a:custGeom>
              <a:solidFill>
                <a:srgbClr val="45AD7E"/>
              </a:solidFill>
            </p:spPr>
          </p:sp>
          <p:sp>
            <p:nvSpPr>
              <p:cNvPr name="Freeform 22" id="22"/>
              <p:cNvSpPr/>
              <p:nvPr/>
            </p:nvSpPr>
            <p:spPr>
              <a:xfrm>
                <a:off x="0" y="14924686"/>
                <a:ext cx="2862318" cy="3736463"/>
              </a:xfrm>
              <a:custGeom>
                <a:avLst/>
                <a:gdLst/>
                <a:ahLst/>
                <a:cxnLst/>
                <a:rect r="r" b="b" t="t" l="l"/>
                <a:pathLst>
                  <a:path h="3736463" w="2862318">
                    <a:moveTo>
                      <a:pt x="0" y="0"/>
                    </a:moveTo>
                    <a:lnTo>
                      <a:pt x="2862318" y="0"/>
                    </a:lnTo>
                    <a:lnTo>
                      <a:pt x="2862318" y="3736463"/>
                    </a:lnTo>
                    <a:lnTo>
                      <a:pt x="0" y="3736463"/>
                    </a:lnTo>
                    <a:close/>
                  </a:path>
                </a:pathLst>
              </a:custGeom>
              <a:solidFill>
                <a:srgbClr val="1D7151"/>
              </a:solidFill>
            </p:spPr>
          </p:sp>
          <p:sp>
            <p:nvSpPr>
              <p:cNvPr name="Freeform 23" id="23"/>
              <p:cNvSpPr/>
              <p:nvPr/>
            </p:nvSpPr>
            <p:spPr>
              <a:xfrm>
                <a:off x="3286365" y="11191168"/>
                <a:ext cx="2862318" cy="7469981"/>
              </a:xfrm>
              <a:custGeom>
                <a:avLst/>
                <a:gdLst/>
                <a:ahLst/>
                <a:cxnLst/>
                <a:rect r="r" b="b" t="t" l="l"/>
                <a:pathLst>
                  <a:path h="7469981" w="2862318">
                    <a:moveTo>
                      <a:pt x="0" y="0"/>
                    </a:moveTo>
                    <a:lnTo>
                      <a:pt x="2862318" y="0"/>
                    </a:lnTo>
                    <a:lnTo>
                      <a:pt x="2862318" y="7469981"/>
                    </a:lnTo>
                    <a:lnTo>
                      <a:pt x="0" y="7469981"/>
                    </a:lnTo>
                    <a:close/>
                  </a:path>
                </a:pathLst>
              </a:custGeom>
              <a:solidFill>
                <a:srgbClr val="1D7151"/>
              </a:solidFill>
            </p:spPr>
          </p:sp>
          <p:sp>
            <p:nvSpPr>
              <p:cNvPr name="Freeform 24" id="24"/>
              <p:cNvSpPr/>
              <p:nvPr/>
            </p:nvSpPr>
            <p:spPr>
              <a:xfrm>
                <a:off x="6572731" y="7459168"/>
                <a:ext cx="2862318" cy="11201981"/>
              </a:xfrm>
              <a:custGeom>
                <a:avLst/>
                <a:gdLst/>
                <a:ahLst/>
                <a:cxnLst/>
                <a:rect r="r" b="b" t="t" l="l"/>
                <a:pathLst>
                  <a:path h="11201981" w="2862318">
                    <a:moveTo>
                      <a:pt x="0" y="0"/>
                    </a:moveTo>
                    <a:lnTo>
                      <a:pt x="2862317" y="0"/>
                    </a:lnTo>
                    <a:lnTo>
                      <a:pt x="2862317" y="11201981"/>
                    </a:lnTo>
                    <a:lnTo>
                      <a:pt x="0" y="11201981"/>
                    </a:lnTo>
                    <a:close/>
                  </a:path>
                </a:pathLst>
              </a:custGeom>
              <a:solidFill>
                <a:srgbClr val="1D7151"/>
              </a:solidFill>
            </p:spPr>
          </p:sp>
          <p:sp>
            <p:nvSpPr>
              <p:cNvPr name="Freeform 25" id="25"/>
              <p:cNvSpPr/>
              <p:nvPr/>
            </p:nvSpPr>
            <p:spPr>
              <a:xfrm>
                <a:off x="9859095" y="3727150"/>
                <a:ext cx="2862318" cy="14934000"/>
              </a:xfrm>
              <a:custGeom>
                <a:avLst/>
                <a:gdLst/>
                <a:ahLst/>
                <a:cxnLst/>
                <a:rect r="r" b="b" t="t" l="l"/>
                <a:pathLst>
                  <a:path h="14934000" w="2862318">
                    <a:moveTo>
                      <a:pt x="0" y="0"/>
                    </a:moveTo>
                    <a:lnTo>
                      <a:pt x="2862318" y="0"/>
                    </a:lnTo>
                    <a:lnTo>
                      <a:pt x="2862318" y="14933999"/>
                    </a:lnTo>
                    <a:lnTo>
                      <a:pt x="0" y="14933999"/>
                    </a:lnTo>
                    <a:close/>
                  </a:path>
                </a:pathLst>
              </a:custGeom>
              <a:solidFill>
                <a:srgbClr val="1D7151"/>
              </a:solidFill>
            </p:spPr>
          </p:sp>
        </p:grpSp>
      </p:grpSp>
      <p:sp>
        <p:nvSpPr>
          <p:cNvPr name="TextBox 26" id="26"/>
          <p:cNvSpPr txBox="true"/>
          <p:nvPr/>
        </p:nvSpPr>
        <p:spPr>
          <a:xfrm rot="0">
            <a:off x="640071" y="645898"/>
            <a:ext cx="8079481" cy="9557060"/>
          </a:xfrm>
          <a:prstGeom prst="rect">
            <a:avLst/>
          </a:prstGeom>
        </p:spPr>
        <p:txBody>
          <a:bodyPr anchor="t" rtlCol="false" tIns="0" lIns="0" bIns="0" rIns="0">
            <a:spAutoFit/>
          </a:bodyPr>
          <a:lstStyle/>
          <a:p>
            <a:pPr marL="863309" indent="-431655" lvl="1">
              <a:lnSpc>
                <a:spcPts val="4438"/>
              </a:lnSpc>
              <a:buFont typeface="Arial"/>
              <a:buChar char="•"/>
            </a:pPr>
            <a:r>
              <a:rPr lang="en-US" sz="3998" spc="-119">
                <a:solidFill>
                  <a:srgbClr val="F0F0EE"/>
                </a:solidFill>
                <a:latin typeface="Arima Madurai Medium"/>
              </a:rPr>
              <a:t>Confusion Matrix is generally used to measure the accuracy of a classification model. </a:t>
            </a:r>
          </a:p>
          <a:p>
            <a:pPr>
              <a:lnSpc>
                <a:spcPts val="4438"/>
              </a:lnSpc>
            </a:pPr>
          </a:p>
          <a:p>
            <a:pPr marL="863309" indent="-431655" lvl="1">
              <a:lnSpc>
                <a:spcPts val="4438"/>
              </a:lnSpc>
              <a:buFont typeface="Arial"/>
              <a:buChar char="•"/>
            </a:pPr>
            <a:r>
              <a:rPr lang="en-US" sz="3998" spc="-119">
                <a:solidFill>
                  <a:srgbClr val="F0F0EE"/>
                </a:solidFill>
                <a:latin typeface="Arima Madurai Medium"/>
              </a:rPr>
              <a:t>A classification model means the outcome or prediction is either yes or no (A binary decision of something happened or not)</a:t>
            </a:r>
          </a:p>
          <a:p>
            <a:pPr>
              <a:lnSpc>
                <a:spcPts val="4438"/>
              </a:lnSpc>
            </a:pPr>
          </a:p>
          <a:p>
            <a:pPr marL="863309" indent="-431655" lvl="1">
              <a:lnSpc>
                <a:spcPts val="4438"/>
              </a:lnSpc>
              <a:buFont typeface="Arial"/>
              <a:buChar char="•"/>
            </a:pPr>
            <a:r>
              <a:rPr lang="en-US" sz="3998" spc="-119">
                <a:solidFill>
                  <a:srgbClr val="F0F0EE"/>
                </a:solidFill>
                <a:latin typeface="Arima Madurai Medium"/>
              </a:rPr>
              <a:t>It </a:t>
            </a:r>
            <a:r>
              <a:rPr lang="en-US" sz="3998" spc="-119">
                <a:solidFill>
                  <a:srgbClr val="F0F0EE"/>
                </a:solidFill>
                <a:latin typeface="Arima Madurai Medium"/>
              </a:rPr>
              <a:t>is a table which is used to estimate the performance of a model. </a:t>
            </a:r>
          </a:p>
          <a:p>
            <a:pPr>
              <a:lnSpc>
                <a:spcPts val="4438"/>
              </a:lnSpc>
            </a:pPr>
          </a:p>
          <a:p>
            <a:pPr marL="842754" indent="-421377" lvl="1">
              <a:lnSpc>
                <a:spcPts val="4527"/>
              </a:lnSpc>
              <a:buFont typeface="Arial"/>
              <a:buChar char="•"/>
            </a:pPr>
            <a:r>
              <a:rPr lang="en-US" sz="3903" spc="-117">
                <a:solidFill>
                  <a:srgbClr val="F0F0EE"/>
                </a:solidFill>
                <a:latin typeface="Arima Madurai Medium"/>
              </a:rPr>
              <a:t>It tabulates the actual values and the predicted values in a 2×2 matrix.</a:t>
            </a:r>
          </a:p>
          <a:p>
            <a:pPr>
              <a:lnSpc>
                <a:spcPts val="4438"/>
              </a:lnSpc>
            </a:pP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675239" y="1481067"/>
            <a:ext cx="7399730" cy="7594200"/>
            <a:chOff x="0" y="0"/>
            <a:chExt cx="8556932" cy="8781813"/>
          </a:xfrm>
        </p:grpSpPr>
        <p:sp>
          <p:nvSpPr>
            <p:cNvPr name="Freeform 3" id="3"/>
            <p:cNvSpPr/>
            <p:nvPr/>
          </p:nvSpPr>
          <p:spPr>
            <a:xfrm>
              <a:off x="0" y="0"/>
              <a:ext cx="8556932" cy="8781814"/>
            </a:xfrm>
            <a:custGeom>
              <a:avLst/>
              <a:gdLst/>
              <a:ahLst/>
              <a:cxnLst/>
              <a:rect r="r" b="b" t="t" l="l"/>
              <a:pathLst>
                <a:path h="8781814" w="8556932">
                  <a:moveTo>
                    <a:pt x="8432471" y="59690"/>
                  </a:moveTo>
                  <a:cubicBezTo>
                    <a:pt x="8468031" y="59690"/>
                    <a:pt x="8497242" y="88900"/>
                    <a:pt x="8497242" y="124460"/>
                  </a:cubicBezTo>
                  <a:lnTo>
                    <a:pt x="8497242" y="8657353"/>
                  </a:lnTo>
                  <a:cubicBezTo>
                    <a:pt x="8497242" y="8692914"/>
                    <a:pt x="8468031" y="8722123"/>
                    <a:pt x="8432471" y="8722123"/>
                  </a:cubicBezTo>
                  <a:lnTo>
                    <a:pt x="124460" y="8722123"/>
                  </a:lnTo>
                  <a:cubicBezTo>
                    <a:pt x="88900" y="8722123"/>
                    <a:pt x="59690" y="8692914"/>
                    <a:pt x="59690" y="8657353"/>
                  </a:cubicBezTo>
                  <a:lnTo>
                    <a:pt x="59690" y="124460"/>
                  </a:lnTo>
                  <a:cubicBezTo>
                    <a:pt x="59690" y="88900"/>
                    <a:pt x="88900" y="59690"/>
                    <a:pt x="124460" y="59690"/>
                  </a:cubicBezTo>
                  <a:lnTo>
                    <a:pt x="8432471" y="59690"/>
                  </a:lnTo>
                  <a:moveTo>
                    <a:pt x="8432471" y="0"/>
                  </a:moveTo>
                  <a:lnTo>
                    <a:pt x="124460" y="0"/>
                  </a:lnTo>
                  <a:cubicBezTo>
                    <a:pt x="55880" y="0"/>
                    <a:pt x="0" y="55880"/>
                    <a:pt x="0" y="124460"/>
                  </a:cubicBezTo>
                  <a:lnTo>
                    <a:pt x="0" y="8657354"/>
                  </a:lnTo>
                  <a:cubicBezTo>
                    <a:pt x="0" y="8725933"/>
                    <a:pt x="55880" y="8781814"/>
                    <a:pt x="124460" y="8781814"/>
                  </a:cubicBezTo>
                  <a:lnTo>
                    <a:pt x="8432471" y="8781814"/>
                  </a:lnTo>
                  <a:cubicBezTo>
                    <a:pt x="8501052" y="8781814"/>
                    <a:pt x="8556932" y="8725933"/>
                    <a:pt x="8556932" y="8657354"/>
                  </a:cubicBezTo>
                  <a:lnTo>
                    <a:pt x="8556932" y="124460"/>
                  </a:lnTo>
                  <a:cubicBezTo>
                    <a:pt x="8556932" y="55880"/>
                    <a:pt x="8501052" y="0"/>
                    <a:pt x="8432471" y="0"/>
                  </a:cubicBezTo>
                  <a:close/>
                </a:path>
              </a:pathLst>
            </a:custGeom>
            <a:solidFill>
              <a:srgbClr val="86EAE9"/>
            </a:solidFill>
          </p:spPr>
        </p:sp>
      </p:grpSp>
      <p:grpSp>
        <p:nvGrpSpPr>
          <p:cNvPr name="Group 4" id="4"/>
          <p:cNvGrpSpPr/>
          <p:nvPr/>
        </p:nvGrpSpPr>
        <p:grpSpPr>
          <a:xfrm rot="0">
            <a:off x="9483666" y="5859494"/>
            <a:ext cx="7775634" cy="3215773"/>
            <a:chOff x="0" y="0"/>
            <a:chExt cx="10367512" cy="4287698"/>
          </a:xfrm>
        </p:grpSpPr>
        <p:sp>
          <p:nvSpPr>
            <p:cNvPr name="TextBox 5" id="5"/>
            <p:cNvSpPr txBox="true"/>
            <p:nvPr/>
          </p:nvSpPr>
          <p:spPr>
            <a:xfrm rot="0">
              <a:off x="406717"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1</a:t>
              </a:r>
            </a:p>
          </p:txBody>
        </p:sp>
        <p:sp>
          <p:nvSpPr>
            <p:cNvPr name="TextBox 6" id="6"/>
            <p:cNvSpPr txBox="true"/>
            <p:nvPr/>
          </p:nvSpPr>
          <p:spPr>
            <a:xfrm rot="0">
              <a:off x="1829688"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2</a:t>
              </a:r>
            </a:p>
          </p:txBody>
        </p:sp>
        <p:sp>
          <p:nvSpPr>
            <p:cNvPr name="TextBox 7" id="7"/>
            <p:cNvSpPr txBox="true"/>
            <p:nvPr/>
          </p:nvSpPr>
          <p:spPr>
            <a:xfrm rot="0">
              <a:off x="3252659"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3</a:t>
              </a:r>
            </a:p>
          </p:txBody>
        </p:sp>
        <p:sp>
          <p:nvSpPr>
            <p:cNvPr name="TextBox 8" id="8"/>
            <p:cNvSpPr txBox="true"/>
            <p:nvPr/>
          </p:nvSpPr>
          <p:spPr>
            <a:xfrm rot="0">
              <a:off x="4675629"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4</a:t>
              </a:r>
            </a:p>
          </p:txBody>
        </p:sp>
        <p:sp>
          <p:nvSpPr>
            <p:cNvPr name="TextBox 9" id="9"/>
            <p:cNvSpPr txBox="true"/>
            <p:nvPr/>
          </p:nvSpPr>
          <p:spPr>
            <a:xfrm rot="0">
              <a:off x="6098600"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5</a:t>
              </a:r>
            </a:p>
          </p:txBody>
        </p:sp>
        <p:sp>
          <p:nvSpPr>
            <p:cNvPr name="TextBox 10" id="10"/>
            <p:cNvSpPr txBox="true"/>
            <p:nvPr/>
          </p:nvSpPr>
          <p:spPr>
            <a:xfrm rot="0">
              <a:off x="7521570"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6</a:t>
              </a:r>
            </a:p>
          </p:txBody>
        </p:sp>
        <p:sp>
          <p:nvSpPr>
            <p:cNvPr name="TextBox 11" id="11"/>
            <p:cNvSpPr txBox="true"/>
            <p:nvPr/>
          </p:nvSpPr>
          <p:spPr>
            <a:xfrm rot="0">
              <a:off x="8944541" y="3864788"/>
              <a:ext cx="1422971" cy="422910"/>
            </a:xfrm>
            <a:prstGeom prst="rect">
              <a:avLst/>
            </a:prstGeom>
          </p:spPr>
          <p:txBody>
            <a:bodyPr anchor="t" rtlCol="false" tIns="0" lIns="0" bIns="0" rIns="0">
              <a:spAutoFit/>
            </a:bodyPr>
            <a:lstStyle/>
            <a:p>
              <a:pPr algn="ctr">
                <a:lnSpc>
                  <a:spcPts val="2520"/>
                </a:lnSpc>
              </a:pPr>
              <a:r>
                <a:rPr lang="en-US" sz="1800">
                  <a:solidFill>
                    <a:srgbClr val="FFFFFF"/>
                  </a:solidFill>
                  <a:latin typeface="Arimo"/>
                </a:rPr>
                <a:t>7</a:t>
              </a:r>
            </a:p>
          </p:txBody>
        </p:sp>
        <p:grpSp>
          <p:nvGrpSpPr>
            <p:cNvPr name="Group 12" id="12"/>
            <p:cNvGrpSpPr>
              <a:grpSpLocks noChangeAspect="true"/>
            </p:cNvGrpSpPr>
            <p:nvPr/>
          </p:nvGrpSpPr>
          <p:grpSpPr>
            <a:xfrm rot="0">
              <a:off x="406717" y="182880"/>
              <a:ext cx="9960794" cy="3586658"/>
              <a:chOff x="0" y="0"/>
              <a:chExt cx="9960794" cy="3586658"/>
            </a:xfrm>
          </p:grpSpPr>
          <p:sp>
            <p:nvSpPr>
              <p:cNvPr name="Freeform 13" id="13"/>
              <p:cNvSpPr/>
              <p:nvPr/>
            </p:nvSpPr>
            <p:spPr>
              <a:xfrm>
                <a:off x="0" y="-6350"/>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4" id="14"/>
              <p:cNvSpPr/>
              <p:nvPr/>
            </p:nvSpPr>
            <p:spPr>
              <a:xfrm>
                <a:off x="0" y="890314"/>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5" id="15"/>
              <p:cNvSpPr/>
              <p:nvPr/>
            </p:nvSpPr>
            <p:spPr>
              <a:xfrm>
                <a:off x="0" y="1786979"/>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6" id="16"/>
              <p:cNvSpPr/>
              <p:nvPr/>
            </p:nvSpPr>
            <p:spPr>
              <a:xfrm>
                <a:off x="0" y="2683643"/>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sp>
            <p:nvSpPr>
              <p:cNvPr name="Freeform 17" id="17"/>
              <p:cNvSpPr/>
              <p:nvPr/>
            </p:nvSpPr>
            <p:spPr>
              <a:xfrm>
                <a:off x="0" y="3580308"/>
                <a:ext cx="9960794" cy="12700"/>
              </a:xfrm>
              <a:custGeom>
                <a:avLst/>
                <a:gdLst/>
                <a:ahLst/>
                <a:cxnLst/>
                <a:rect r="r" b="b" t="t" l="l"/>
                <a:pathLst>
                  <a:path h="12700" w="9960794">
                    <a:moveTo>
                      <a:pt x="0" y="0"/>
                    </a:moveTo>
                    <a:lnTo>
                      <a:pt x="9960794" y="0"/>
                    </a:lnTo>
                    <a:lnTo>
                      <a:pt x="9960794" y="12700"/>
                    </a:lnTo>
                    <a:lnTo>
                      <a:pt x="0" y="12700"/>
                    </a:lnTo>
                    <a:close/>
                  </a:path>
                </a:pathLst>
              </a:custGeom>
              <a:solidFill>
                <a:srgbClr val="FFFFFF"/>
              </a:solidFill>
            </p:spPr>
          </p:sp>
        </p:grpSp>
        <p:sp>
          <p:nvSpPr>
            <p:cNvPr name="TextBox 18" id="18"/>
            <p:cNvSpPr txBox="true"/>
            <p:nvPr/>
          </p:nvSpPr>
          <p:spPr>
            <a:xfrm rot="0">
              <a:off x="0" y="-57150"/>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8 </a:t>
              </a:r>
            </a:p>
          </p:txBody>
        </p:sp>
        <p:sp>
          <p:nvSpPr>
            <p:cNvPr name="TextBox 19" id="19"/>
            <p:cNvSpPr txBox="true"/>
            <p:nvPr/>
          </p:nvSpPr>
          <p:spPr>
            <a:xfrm rot="0">
              <a:off x="0" y="839514"/>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6 </a:t>
              </a:r>
            </a:p>
          </p:txBody>
        </p:sp>
        <p:sp>
          <p:nvSpPr>
            <p:cNvPr name="TextBox 20" id="20"/>
            <p:cNvSpPr txBox="true"/>
            <p:nvPr/>
          </p:nvSpPr>
          <p:spPr>
            <a:xfrm rot="0">
              <a:off x="0" y="1736179"/>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4 </a:t>
              </a:r>
            </a:p>
          </p:txBody>
        </p:sp>
        <p:sp>
          <p:nvSpPr>
            <p:cNvPr name="TextBox 21" id="21"/>
            <p:cNvSpPr txBox="true"/>
            <p:nvPr/>
          </p:nvSpPr>
          <p:spPr>
            <a:xfrm rot="0">
              <a:off x="0" y="2632843"/>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2 </a:t>
              </a:r>
            </a:p>
          </p:txBody>
        </p:sp>
        <p:sp>
          <p:nvSpPr>
            <p:cNvPr name="TextBox 22" id="22"/>
            <p:cNvSpPr txBox="true"/>
            <p:nvPr/>
          </p:nvSpPr>
          <p:spPr>
            <a:xfrm rot="0">
              <a:off x="0" y="3529508"/>
              <a:ext cx="254317" cy="422910"/>
            </a:xfrm>
            <a:prstGeom prst="rect">
              <a:avLst/>
            </a:prstGeom>
          </p:spPr>
          <p:txBody>
            <a:bodyPr anchor="t" rtlCol="false" tIns="0" lIns="0" bIns="0" rIns="0">
              <a:spAutoFit/>
            </a:bodyPr>
            <a:lstStyle/>
            <a:p>
              <a:pPr algn="r">
                <a:lnSpc>
                  <a:spcPts val="2520"/>
                </a:lnSpc>
              </a:pPr>
              <a:r>
                <a:rPr lang="en-US" sz="1800">
                  <a:solidFill>
                    <a:srgbClr val="FFFFFF"/>
                  </a:solidFill>
                  <a:latin typeface="Arimo"/>
                </a:rPr>
                <a:t>0 </a:t>
              </a:r>
            </a:p>
          </p:txBody>
        </p:sp>
        <p:grpSp>
          <p:nvGrpSpPr>
            <p:cNvPr name="Group 23" id="23"/>
            <p:cNvGrpSpPr>
              <a:grpSpLocks noChangeAspect="true"/>
            </p:cNvGrpSpPr>
            <p:nvPr/>
          </p:nvGrpSpPr>
          <p:grpSpPr>
            <a:xfrm rot="0">
              <a:off x="406717" y="182880"/>
              <a:ext cx="9960794" cy="3586658"/>
              <a:chOff x="0" y="0"/>
              <a:chExt cx="9960794" cy="3586658"/>
            </a:xfrm>
          </p:grpSpPr>
          <p:sp>
            <p:nvSpPr>
              <p:cNvPr name="Freeform 24" id="24"/>
              <p:cNvSpPr/>
              <p:nvPr/>
            </p:nvSpPr>
            <p:spPr>
              <a:xfrm>
                <a:off x="647985" y="-63217"/>
                <a:ext cx="1506007" cy="1429067"/>
              </a:xfrm>
              <a:custGeom>
                <a:avLst/>
                <a:gdLst/>
                <a:ahLst/>
                <a:cxnLst/>
                <a:rect r="r" b="b" t="t" l="l"/>
                <a:pathLst>
                  <a:path h="1429067" w="1506007">
                    <a:moveTo>
                      <a:pt x="127000" y="63217"/>
                    </a:moveTo>
                    <a:lnTo>
                      <a:pt x="127000" y="63217"/>
                    </a:lnTo>
                    <a:cubicBezTo>
                      <a:pt x="126844" y="28258"/>
                      <a:pt x="98460" y="0"/>
                      <a:pt x="63500" y="0"/>
                    </a:cubicBezTo>
                    <a:cubicBezTo>
                      <a:pt x="28541" y="0"/>
                      <a:pt x="157" y="28258"/>
                      <a:pt x="0" y="63217"/>
                    </a:cubicBezTo>
                    <a:lnTo>
                      <a:pt x="0" y="63217"/>
                    </a:lnTo>
                    <a:cubicBezTo>
                      <a:pt x="157" y="98176"/>
                      <a:pt x="28541" y="126434"/>
                      <a:pt x="63500" y="126434"/>
                    </a:cubicBezTo>
                    <a:cubicBezTo>
                      <a:pt x="98460" y="126434"/>
                      <a:pt x="126844" y="98176"/>
                      <a:pt x="127000" y="63217"/>
                    </a:cubicBezTo>
                    <a:close/>
                    <a:moveTo>
                      <a:pt x="83037" y="42364"/>
                    </a:moveTo>
                    <a:lnTo>
                      <a:pt x="43964" y="84070"/>
                    </a:lnTo>
                    <a:lnTo>
                      <a:pt x="1466935" y="1429067"/>
                    </a:lnTo>
                    <a:lnTo>
                      <a:pt x="1506007" y="1387360"/>
                    </a:lnTo>
                    <a:close/>
                  </a:path>
                </a:pathLst>
              </a:custGeom>
              <a:solidFill>
                <a:srgbClr val="3EDAD8"/>
              </a:solidFill>
            </p:spPr>
          </p:sp>
          <p:sp>
            <p:nvSpPr>
              <p:cNvPr name="Freeform 25" id="25"/>
              <p:cNvSpPr/>
              <p:nvPr/>
            </p:nvSpPr>
            <p:spPr>
              <a:xfrm>
                <a:off x="2070956" y="424096"/>
                <a:ext cx="1501607" cy="984117"/>
              </a:xfrm>
              <a:custGeom>
                <a:avLst/>
                <a:gdLst/>
                <a:ahLst/>
                <a:cxnLst/>
                <a:rect r="r" b="b" t="t" l="l"/>
                <a:pathLst>
                  <a:path h="984117" w="1501607">
                    <a:moveTo>
                      <a:pt x="127000" y="920901"/>
                    </a:moveTo>
                    <a:cubicBezTo>
                      <a:pt x="126844" y="885941"/>
                      <a:pt x="98459" y="857684"/>
                      <a:pt x="63500" y="857684"/>
                    </a:cubicBezTo>
                    <a:cubicBezTo>
                      <a:pt x="28540" y="857684"/>
                      <a:pt x="156" y="885941"/>
                      <a:pt x="0" y="920901"/>
                    </a:cubicBezTo>
                    <a:cubicBezTo>
                      <a:pt x="156" y="955860"/>
                      <a:pt x="28540" y="984117"/>
                      <a:pt x="63500" y="984117"/>
                    </a:cubicBezTo>
                    <a:cubicBezTo>
                      <a:pt x="98459" y="984117"/>
                      <a:pt x="126844" y="955860"/>
                      <a:pt x="127000" y="920901"/>
                    </a:cubicBezTo>
                    <a:close/>
                    <a:moveTo>
                      <a:pt x="48363" y="896664"/>
                    </a:moveTo>
                    <a:lnTo>
                      <a:pt x="78637" y="945137"/>
                    </a:lnTo>
                    <a:lnTo>
                      <a:pt x="1501607" y="48473"/>
                    </a:lnTo>
                    <a:lnTo>
                      <a:pt x="1471333" y="0"/>
                    </a:lnTo>
                    <a:close/>
                  </a:path>
                </a:pathLst>
              </a:custGeom>
              <a:solidFill>
                <a:srgbClr val="3EDAD8"/>
              </a:solidFill>
            </p:spPr>
          </p:sp>
          <p:sp>
            <p:nvSpPr>
              <p:cNvPr name="Freeform 26" id="26"/>
              <p:cNvSpPr/>
              <p:nvPr/>
            </p:nvSpPr>
            <p:spPr>
              <a:xfrm>
                <a:off x="3493926" y="385116"/>
                <a:ext cx="1508778" cy="1874404"/>
              </a:xfrm>
              <a:custGeom>
                <a:avLst/>
                <a:gdLst/>
                <a:ahLst/>
                <a:cxnLst/>
                <a:rect r="r" b="b" t="t" l="l"/>
                <a:pathLst>
                  <a:path h="1874404" w="1508778">
                    <a:moveTo>
                      <a:pt x="127000" y="63216"/>
                    </a:moveTo>
                    <a:cubicBezTo>
                      <a:pt x="126844" y="28257"/>
                      <a:pt x="98460" y="0"/>
                      <a:pt x="63500" y="0"/>
                    </a:cubicBezTo>
                    <a:cubicBezTo>
                      <a:pt x="28541" y="0"/>
                      <a:pt x="156" y="28257"/>
                      <a:pt x="0" y="63216"/>
                    </a:cubicBezTo>
                    <a:cubicBezTo>
                      <a:pt x="156" y="98175"/>
                      <a:pt x="28541" y="126433"/>
                      <a:pt x="63500" y="126433"/>
                    </a:cubicBezTo>
                    <a:cubicBezTo>
                      <a:pt x="98460" y="126433"/>
                      <a:pt x="126844" y="98175"/>
                      <a:pt x="127000" y="63216"/>
                    </a:cubicBezTo>
                    <a:close/>
                    <a:moveTo>
                      <a:pt x="85808" y="45358"/>
                    </a:moveTo>
                    <a:lnTo>
                      <a:pt x="41193" y="81074"/>
                    </a:lnTo>
                    <a:lnTo>
                      <a:pt x="1464164" y="1874403"/>
                    </a:lnTo>
                    <a:lnTo>
                      <a:pt x="1508778" y="1838687"/>
                    </a:lnTo>
                    <a:close/>
                  </a:path>
                </a:pathLst>
              </a:custGeom>
              <a:solidFill>
                <a:srgbClr val="3EDAD8"/>
              </a:solidFill>
            </p:spPr>
          </p:sp>
          <p:sp>
            <p:nvSpPr>
              <p:cNvPr name="Freeform 27" id="27"/>
              <p:cNvSpPr/>
              <p:nvPr/>
            </p:nvSpPr>
            <p:spPr>
              <a:xfrm>
                <a:off x="4916897" y="-15411"/>
                <a:ext cx="1510533" cy="2320289"/>
              </a:xfrm>
              <a:custGeom>
                <a:avLst/>
                <a:gdLst/>
                <a:ahLst/>
                <a:cxnLst/>
                <a:rect r="r" b="b" t="t" l="l"/>
                <a:pathLst>
                  <a:path h="2320289" w="1510533">
                    <a:moveTo>
                      <a:pt x="127000" y="2257072"/>
                    </a:moveTo>
                    <a:cubicBezTo>
                      <a:pt x="126844" y="2222113"/>
                      <a:pt x="98460" y="2193855"/>
                      <a:pt x="63500" y="2193855"/>
                    </a:cubicBezTo>
                    <a:cubicBezTo>
                      <a:pt x="28541" y="2193855"/>
                      <a:pt x="156" y="2222113"/>
                      <a:pt x="0" y="2257072"/>
                    </a:cubicBezTo>
                    <a:cubicBezTo>
                      <a:pt x="156" y="2292031"/>
                      <a:pt x="28541" y="2320289"/>
                      <a:pt x="63500" y="2320289"/>
                    </a:cubicBezTo>
                    <a:cubicBezTo>
                      <a:pt x="98460" y="2320289"/>
                      <a:pt x="126844" y="2292031"/>
                      <a:pt x="127000" y="2257072"/>
                    </a:cubicBezTo>
                    <a:close/>
                    <a:moveTo>
                      <a:pt x="39437" y="2241661"/>
                    </a:moveTo>
                    <a:lnTo>
                      <a:pt x="87563" y="2272483"/>
                    </a:lnTo>
                    <a:lnTo>
                      <a:pt x="1510534" y="30822"/>
                    </a:lnTo>
                    <a:lnTo>
                      <a:pt x="1462407" y="0"/>
                    </a:lnTo>
                    <a:close/>
                  </a:path>
                </a:pathLst>
              </a:custGeom>
              <a:solidFill>
                <a:srgbClr val="3EDAD8"/>
              </a:solidFill>
            </p:spPr>
          </p:sp>
          <p:sp>
            <p:nvSpPr>
              <p:cNvPr name="Freeform 28" id="28"/>
              <p:cNvSpPr/>
              <p:nvPr/>
            </p:nvSpPr>
            <p:spPr>
              <a:xfrm>
                <a:off x="6339868" y="-63217"/>
                <a:ext cx="1511679" cy="2766664"/>
              </a:xfrm>
              <a:custGeom>
                <a:avLst/>
                <a:gdLst/>
                <a:ahLst/>
                <a:cxnLst/>
                <a:rect r="r" b="b" t="t" l="l"/>
                <a:pathLst>
                  <a:path h="2766664" w="1511679">
                    <a:moveTo>
                      <a:pt x="127000" y="63217"/>
                    </a:moveTo>
                    <a:lnTo>
                      <a:pt x="127000" y="63217"/>
                    </a:lnTo>
                    <a:cubicBezTo>
                      <a:pt x="126843" y="28258"/>
                      <a:pt x="98459" y="0"/>
                      <a:pt x="63500" y="0"/>
                    </a:cubicBezTo>
                    <a:cubicBezTo>
                      <a:pt x="28540" y="0"/>
                      <a:pt x="156" y="28258"/>
                      <a:pt x="0" y="63217"/>
                    </a:cubicBezTo>
                    <a:lnTo>
                      <a:pt x="0" y="63217"/>
                    </a:lnTo>
                    <a:cubicBezTo>
                      <a:pt x="156" y="98176"/>
                      <a:pt x="28540" y="126434"/>
                      <a:pt x="63500" y="126434"/>
                    </a:cubicBezTo>
                    <a:cubicBezTo>
                      <a:pt x="98459" y="126434"/>
                      <a:pt x="126843" y="98176"/>
                      <a:pt x="127000" y="63217"/>
                    </a:cubicBezTo>
                    <a:close/>
                    <a:moveTo>
                      <a:pt x="88709" y="49763"/>
                    </a:moveTo>
                    <a:lnTo>
                      <a:pt x="38290" y="76671"/>
                    </a:lnTo>
                    <a:lnTo>
                      <a:pt x="1461260" y="2766665"/>
                    </a:lnTo>
                    <a:lnTo>
                      <a:pt x="1511679" y="2739756"/>
                    </a:lnTo>
                    <a:close/>
                  </a:path>
                </a:pathLst>
              </a:custGeom>
              <a:solidFill>
                <a:srgbClr val="3EDAD8"/>
              </a:solidFill>
            </p:spPr>
          </p:sp>
          <p:sp>
            <p:nvSpPr>
              <p:cNvPr name="Freeform 29" id="29"/>
              <p:cNvSpPr/>
              <p:nvPr/>
            </p:nvSpPr>
            <p:spPr>
              <a:xfrm>
                <a:off x="7762838" y="2178444"/>
                <a:ext cx="1549971" cy="574765"/>
              </a:xfrm>
              <a:custGeom>
                <a:avLst/>
                <a:gdLst/>
                <a:ahLst/>
                <a:cxnLst/>
                <a:rect r="r" b="b" t="t" l="l"/>
                <a:pathLst>
                  <a:path h="574765" w="1549971">
                    <a:moveTo>
                      <a:pt x="127000" y="511549"/>
                    </a:moveTo>
                    <a:cubicBezTo>
                      <a:pt x="126843" y="476590"/>
                      <a:pt x="98460" y="448332"/>
                      <a:pt x="63500" y="448332"/>
                    </a:cubicBezTo>
                    <a:cubicBezTo>
                      <a:pt x="28540" y="448332"/>
                      <a:pt x="156" y="476590"/>
                      <a:pt x="0" y="511549"/>
                    </a:cubicBezTo>
                    <a:cubicBezTo>
                      <a:pt x="156" y="546508"/>
                      <a:pt x="28540" y="574766"/>
                      <a:pt x="63500" y="574766"/>
                    </a:cubicBezTo>
                    <a:cubicBezTo>
                      <a:pt x="98460" y="574766"/>
                      <a:pt x="126843" y="546508"/>
                      <a:pt x="127000" y="511549"/>
                    </a:cubicBezTo>
                    <a:close/>
                    <a:moveTo>
                      <a:pt x="54982" y="484273"/>
                    </a:moveTo>
                    <a:lnTo>
                      <a:pt x="72018" y="538825"/>
                    </a:lnTo>
                    <a:lnTo>
                      <a:pt x="1494988" y="90493"/>
                    </a:lnTo>
                    <a:lnTo>
                      <a:pt x="1477953" y="35941"/>
                    </a:lnTo>
                    <a:close/>
                    <a:moveTo>
                      <a:pt x="1549971" y="63217"/>
                    </a:moveTo>
                    <a:cubicBezTo>
                      <a:pt x="1549814" y="28258"/>
                      <a:pt x="1521431" y="0"/>
                      <a:pt x="1486471" y="0"/>
                    </a:cubicBezTo>
                    <a:cubicBezTo>
                      <a:pt x="1451511" y="0"/>
                      <a:pt x="1423128" y="28258"/>
                      <a:pt x="1422971" y="63217"/>
                    </a:cubicBezTo>
                    <a:cubicBezTo>
                      <a:pt x="1423128" y="98176"/>
                      <a:pt x="1451511" y="126434"/>
                      <a:pt x="1486471" y="126434"/>
                    </a:cubicBezTo>
                    <a:cubicBezTo>
                      <a:pt x="1521431" y="126434"/>
                      <a:pt x="1549814" y="98176"/>
                      <a:pt x="1549971" y="63217"/>
                    </a:cubicBezTo>
                    <a:close/>
                  </a:path>
                </a:pathLst>
              </a:custGeom>
              <a:solidFill>
                <a:srgbClr val="3EDAD8"/>
              </a:solidFill>
            </p:spPr>
          </p:sp>
        </p:grpSp>
      </p:grpSp>
      <p:sp>
        <p:nvSpPr>
          <p:cNvPr name="TextBox 30" id="30"/>
          <p:cNvSpPr txBox="true"/>
          <p:nvPr/>
        </p:nvSpPr>
        <p:spPr>
          <a:xfrm rot="0">
            <a:off x="975364" y="1896792"/>
            <a:ext cx="6799479" cy="6619875"/>
          </a:xfrm>
          <a:prstGeom prst="rect">
            <a:avLst/>
          </a:prstGeom>
        </p:spPr>
        <p:txBody>
          <a:bodyPr anchor="t" rtlCol="false" tIns="0" lIns="0" bIns="0" rIns="0">
            <a:spAutoFit/>
          </a:bodyPr>
          <a:lstStyle/>
          <a:p>
            <a:pPr algn="ctr">
              <a:lnSpc>
                <a:spcPts val="10500"/>
              </a:lnSpc>
            </a:pPr>
            <a:r>
              <a:rPr lang="en-US" sz="7500">
                <a:solidFill>
                  <a:srgbClr val="57FFDC"/>
                </a:solidFill>
                <a:latin typeface="Cormorant SC Medium Bold"/>
              </a:rPr>
              <a:t>WHAT </a:t>
            </a:r>
          </a:p>
          <a:p>
            <a:pPr algn="ctr">
              <a:lnSpc>
                <a:spcPts val="10500"/>
              </a:lnSpc>
            </a:pPr>
            <a:r>
              <a:rPr lang="en-US" sz="7500">
                <a:solidFill>
                  <a:srgbClr val="57FFDC"/>
                </a:solidFill>
                <a:latin typeface="Cormorant SC Medium Bold"/>
              </a:rPr>
              <a:t>IS </a:t>
            </a:r>
          </a:p>
          <a:p>
            <a:pPr algn="ctr">
              <a:lnSpc>
                <a:spcPts val="10500"/>
              </a:lnSpc>
            </a:pPr>
            <a:r>
              <a:rPr lang="en-US" sz="7500">
                <a:solidFill>
                  <a:srgbClr val="57FFDC"/>
                </a:solidFill>
                <a:latin typeface="Cormorant SC Medium Bold"/>
              </a:rPr>
              <a:t>THE NEED FOR CONFUSION MATRIX</a:t>
            </a:r>
          </a:p>
        </p:txBody>
      </p:sp>
      <p:grpSp>
        <p:nvGrpSpPr>
          <p:cNvPr name="Group 31" id="31"/>
          <p:cNvGrpSpPr/>
          <p:nvPr/>
        </p:nvGrpSpPr>
        <p:grpSpPr>
          <a:xfrm rot="0">
            <a:off x="10596812" y="1176298"/>
            <a:ext cx="5549342" cy="3825505"/>
            <a:chOff x="0" y="0"/>
            <a:chExt cx="7399123" cy="5100673"/>
          </a:xfrm>
        </p:grpSpPr>
        <p:sp>
          <p:nvSpPr>
            <p:cNvPr name="TextBox 32" id="32"/>
            <p:cNvSpPr txBox="true"/>
            <p:nvPr/>
          </p:nvSpPr>
          <p:spPr>
            <a:xfrm rot="0">
              <a:off x="6657321" y="2011366"/>
              <a:ext cx="741802" cy="1020790"/>
            </a:xfrm>
            <a:prstGeom prst="rect">
              <a:avLst/>
            </a:prstGeom>
          </p:spPr>
          <p:txBody>
            <a:bodyPr anchor="t" rtlCol="false" tIns="0" lIns="0" bIns="0" rIns="0">
              <a:spAutoFit/>
            </a:bodyPr>
            <a:lstStyle/>
            <a:p>
              <a:pPr algn="ctr">
                <a:lnSpc>
                  <a:spcPts val="3064"/>
                </a:lnSpc>
              </a:pPr>
            </a:p>
            <a:p>
              <a:pPr algn="ctr">
                <a:lnSpc>
                  <a:spcPts val="3064"/>
                </a:lnSpc>
              </a:pPr>
              <a:r>
                <a:rPr lang="en-US" sz="2188">
                  <a:solidFill>
                    <a:srgbClr val="FFFFFF"/>
                  </a:solidFill>
                  <a:latin typeface="Arimo"/>
                </a:rPr>
                <a:t>50%</a:t>
              </a:r>
            </a:p>
          </p:txBody>
        </p:sp>
        <p:sp>
          <p:nvSpPr>
            <p:cNvPr name="TextBox 33" id="33"/>
            <p:cNvSpPr txBox="true"/>
            <p:nvPr/>
          </p:nvSpPr>
          <p:spPr>
            <a:xfrm rot="0">
              <a:off x="0" y="2011366"/>
              <a:ext cx="741802" cy="1020790"/>
            </a:xfrm>
            <a:prstGeom prst="rect">
              <a:avLst/>
            </a:prstGeom>
          </p:spPr>
          <p:txBody>
            <a:bodyPr anchor="t" rtlCol="false" tIns="0" lIns="0" bIns="0" rIns="0">
              <a:spAutoFit/>
            </a:bodyPr>
            <a:lstStyle/>
            <a:p>
              <a:pPr algn="ctr">
                <a:lnSpc>
                  <a:spcPts val="3064"/>
                </a:lnSpc>
              </a:pPr>
            </a:p>
            <a:p>
              <a:pPr algn="ctr">
                <a:lnSpc>
                  <a:spcPts val="3064"/>
                </a:lnSpc>
              </a:pPr>
              <a:r>
                <a:rPr lang="en-US" sz="2188">
                  <a:solidFill>
                    <a:srgbClr val="FFFFFF"/>
                  </a:solidFill>
                  <a:latin typeface="Arimo"/>
                </a:rPr>
                <a:t>50%</a:t>
              </a:r>
            </a:p>
          </p:txBody>
        </p:sp>
        <p:grpSp>
          <p:nvGrpSpPr>
            <p:cNvPr name="Group 34" id="34"/>
            <p:cNvGrpSpPr>
              <a:grpSpLocks noChangeAspect="true"/>
            </p:cNvGrpSpPr>
            <p:nvPr/>
          </p:nvGrpSpPr>
          <p:grpSpPr>
            <a:xfrm rot="0">
              <a:off x="1149225" y="0"/>
              <a:ext cx="5100673" cy="5100673"/>
              <a:chOff x="0" y="0"/>
              <a:chExt cx="2540000" cy="2540000"/>
            </a:xfrm>
          </p:grpSpPr>
          <p:sp>
            <p:nvSpPr>
              <p:cNvPr name="Freeform 35" id="35"/>
              <p:cNvSpPr/>
              <p:nvPr/>
            </p:nvSpPr>
            <p:spPr>
              <a:xfrm>
                <a:off x="1206526" y="0"/>
                <a:ext cx="1397714" cy="2561468"/>
              </a:xfrm>
              <a:custGeom>
                <a:avLst/>
                <a:gdLst/>
                <a:ahLst/>
                <a:cxnLst/>
                <a:rect r="r" b="b" t="t" l="l"/>
                <a:pathLst>
                  <a:path h="2561468" w="1397714">
                    <a:moveTo>
                      <a:pt x="63474" y="0"/>
                    </a:moveTo>
                    <a:lnTo>
                      <a:pt x="63474" y="0"/>
                    </a:lnTo>
                    <a:cubicBezTo>
                      <a:pt x="524772" y="0"/>
                      <a:pt x="949797" y="250135"/>
                      <a:pt x="1173755" y="653419"/>
                    </a:cubicBezTo>
                    <a:cubicBezTo>
                      <a:pt x="1397714" y="1056703"/>
                      <a:pt x="1385386" y="1549715"/>
                      <a:pt x="1141552" y="1941302"/>
                    </a:cubicBezTo>
                    <a:cubicBezTo>
                      <a:pt x="897717" y="2332889"/>
                      <a:pt x="460722" y="2561468"/>
                      <a:pt x="0" y="2538413"/>
                    </a:cubicBezTo>
                    <a:lnTo>
                      <a:pt x="31737" y="1904206"/>
                    </a:lnTo>
                    <a:cubicBezTo>
                      <a:pt x="262098" y="1915734"/>
                      <a:pt x="480596" y="1801444"/>
                      <a:pt x="602513" y="1605651"/>
                    </a:cubicBezTo>
                    <a:cubicBezTo>
                      <a:pt x="724430" y="1409858"/>
                      <a:pt x="730594" y="1163351"/>
                      <a:pt x="618615" y="961709"/>
                    </a:cubicBezTo>
                    <a:cubicBezTo>
                      <a:pt x="506635" y="760067"/>
                      <a:pt x="294123" y="635000"/>
                      <a:pt x="63474" y="635000"/>
                    </a:cubicBezTo>
                    <a:close/>
                  </a:path>
                </a:pathLst>
              </a:custGeom>
              <a:solidFill>
                <a:srgbClr val="86EAE9"/>
              </a:solidFill>
            </p:spPr>
          </p:sp>
          <p:sp>
            <p:nvSpPr>
              <p:cNvPr name="Freeform 36" id="36"/>
              <p:cNvSpPr/>
              <p:nvPr/>
            </p:nvSpPr>
            <p:spPr>
              <a:xfrm>
                <a:off x="5568" y="0"/>
                <a:ext cx="1264432" cy="2540000"/>
              </a:xfrm>
              <a:custGeom>
                <a:avLst/>
                <a:gdLst/>
                <a:ahLst/>
                <a:cxnLst/>
                <a:rect r="r" b="b" t="t" l="l"/>
                <a:pathLst>
                  <a:path h="2540000" w="1264432">
                    <a:moveTo>
                      <a:pt x="1264432" y="2540000"/>
                    </a:moveTo>
                    <a:cubicBezTo>
                      <a:pt x="565247" y="2536908"/>
                      <a:pt x="70" y="1969255"/>
                      <a:pt x="35" y="1270063"/>
                    </a:cubicBezTo>
                    <a:cubicBezTo>
                      <a:pt x="0" y="570872"/>
                      <a:pt x="565120" y="3162"/>
                      <a:pt x="1264305" y="0"/>
                    </a:cubicBezTo>
                    <a:lnTo>
                      <a:pt x="1264369" y="635000"/>
                    </a:lnTo>
                    <a:cubicBezTo>
                      <a:pt x="914776" y="636581"/>
                      <a:pt x="632216" y="920436"/>
                      <a:pt x="632234" y="1270032"/>
                    </a:cubicBezTo>
                    <a:cubicBezTo>
                      <a:pt x="632251" y="1619627"/>
                      <a:pt x="914840" y="1903454"/>
                      <a:pt x="1264432" y="1905000"/>
                    </a:cubicBezTo>
                    <a:close/>
                  </a:path>
                </a:pathLst>
              </a:custGeom>
              <a:solidFill>
                <a:srgbClr val="5DBDD3"/>
              </a:solidFill>
            </p:spPr>
          </p:sp>
          <p:sp>
            <p:nvSpPr>
              <p:cNvPr name="Freeform 37" id="37"/>
              <p:cNvSpPr/>
              <p:nvPr/>
            </p:nvSpPr>
            <p:spPr>
              <a:xfrm>
                <a:off x="1270000" y="0"/>
                <a:ext cx="127" cy="635000"/>
              </a:xfrm>
              <a:custGeom>
                <a:avLst/>
                <a:gdLst/>
                <a:ahLst/>
                <a:cxnLst/>
                <a:rect r="r" b="b" t="t" l="l"/>
                <a:pathLst>
                  <a:path h="635000" w="127">
                    <a:moveTo>
                      <a:pt x="0" y="0"/>
                    </a:moveTo>
                    <a:cubicBezTo>
                      <a:pt x="42" y="0"/>
                      <a:pt x="85" y="0"/>
                      <a:pt x="127" y="0"/>
                    </a:cubicBezTo>
                    <a:lnTo>
                      <a:pt x="63" y="635000"/>
                    </a:lnTo>
                    <a:cubicBezTo>
                      <a:pt x="42" y="635000"/>
                      <a:pt x="21" y="635000"/>
                      <a:pt x="0" y="635000"/>
                    </a:cubicBezTo>
                    <a:close/>
                  </a:path>
                </a:pathLst>
              </a:custGeom>
              <a:solidFill>
                <a:srgbClr val="4591B8"/>
              </a:solidFill>
            </p:spPr>
          </p:sp>
        </p:gr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95931">
            <a:off x="-333994" y="-3226898"/>
            <a:ext cx="18955988" cy="6884667"/>
          </a:xfrm>
          <a:prstGeom prst="rect">
            <a:avLst/>
          </a:prstGeom>
        </p:spPr>
      </p:pic>
      <p:sp>
        <p:nvSpPr>
          <p:cNvPr name="TextBox 3" id="3"/>
          <p:cNvSpPr txBox="true"/>
          <p:nvPr/>
        </p:nvSpPr>
        <p:spPr>
          <a:xfrm rot="0">
            <a:off x="538156" y="1604010"/>
            <a:ext cx="17211687" cy="7654290"/>
          </a:xfrm>
          <a:prstGeom prst="rect">
            <a:avLst/>
          </a:prstGeom>
        </p:spPr>
        <p:txBody>
          <a:bodyPr anchor="t" rtlCol="false" tIns="0" lIns="0" bIns="0" rIns="0">
            <a:spAutoFit/>
          </a:bodyPr>
          <a:lstStyle/>
          <a:p>
            <a:pPr algn="just" marL="1036320" indent="-518160" lvl="1">
              <a:lnSpc>
                <a:spcPts val="6719"/>
              </a:lnSpc>
              <a:buFont typeface="Arial"/>
              <a:buChar char="•"/>
            </a:pPr>
            <a:r>
              <a:rPr lang="en-US" sz="4800">
                <a:solidFill>
                  <a:srgbClr val="FFFFFF"/>
                </a:solidFill>
                <a:latin typeface="Arima Madurai Medium"/>
              </a:rPr>
              <a:t>To </a:t>
            </a:r>
            <a:r>
              <a:rPr lang="en-US" sz="4800">
                <a:solidFill>
                  <a:srgbClr val="FFFFFF"/>
                </a:solidFill>
                <a:latin typeface="Arima Madurai Medium"/>
              </a:rPr>
              <a:t>describe the performance of a classification model on a set of data for which the true values are known.</a:t>
            </a:r>
          </a:p>
          <a:p>
            <a:pPr algn="just">
              <a:lnSpc>
                <a:spcPts val="6719"/>
              </a:lnSpc>
            </a:pPr>
          </a:p>
          <a:p>
            <a:pPr algn="just" marL="1036320" indent="-518160" lvl="1">
              <a:lnSpc>
                <a:spcPts val="6719"/>
              </a:lnSpc>
              <a:buFont typeface="Arial"/>
              <a:buChar char="•"/>
            </a:pPr>
            <a:r>
              <a:rPr lang="en-US" sz="4800">
                <a:solidFill>
                  <a:srgbClr val="FFFFFF"/>
                </a:solidFill>
                <a:latin typeface="Arima Madurai Medium"/>
              </a:rPr>
              <a:t>The Confusion Matrix is also known as Error Matrix or  Table of Confusion</a:t>
            </a:r>
          </a:p>
          <a:p>
            <a:pPr algn="just">
              <a:lnSpc>
                <a:spcPts val="6719"/>
              </a:lnSpc>
            </a:pPr>
          </a:p>
          <a:p>
            <a:pPr algn="just" marL="1036320" indent="-518160" lvl="1">
              <a:lnSpc>
                <a:spcPts val="6719"/>
              </a:lnSpc>
              <a:buFont typeface="Arial"/>
              <a:buChar char="•"/>
            </a:pPr>
            <a:r>
              <a:rPr lang="en-US" sz="4800">
                <a:solidFill>
                  <a:srgbClr val="FFFFFF"/>
                </a:solidFill>
                <a:latin typeface="Arima Madurai Medium"/>
              </a:rPr>
              <a:t>A Confusion Matrix helps you visualize the performance of your classifier by displaying expected values vs predicted values in a matrix.</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0515590">
            <a:off x="-850332" y="-3908080"/>
            <a:ext cx="19635939" cy="7131620"/>
          </a:xfrm>
          <a:prstGeom prst="rect">
            <a:avLst/>
          </a:prstGeom>
        </p:spPr>
      </p:pic>
      <p:pic>
        <p:nvPicPr>
          <p:cNvPr name="Picture 3" id="3"/>
          <p:cNvPicPr>
            <a:picLocks noChangeAspect="true"/>
          </p:cNvPicPr>
          <p:nvPr/>
        </p:nvPicPr>
        <p:blipFill>
          <a:blip r:embed="rId2"/>
          <a:srcRect l="0" t="0" r="0" b="0"/>
          <a:stretch>
            <a:fillRect/>
          </a:stretch>
        </p:blipFill>
        <p:spPr>
          <a:xfrm flipH="false" flipV="false" rot="-208963">
            <a:off x="-912937" y="6540493"/>
            <a:ext cx="19635939" cy="7131620"/>
          </a:xfrm>
          <a:prstGeom prst="rect">
            <a:avLst/>
          </a:prstGeom>
        </p:spPr>
      </p:pic>
      <p:sp>
        <p:nvSpPr>
          <p:cNvPr name="TextBox 4" id="4"/>
          <p:cNvSpPr txBox="true"/>
          <p:nvPr/>
        </p:nvSpPr>
        <p:spPr>
          <a:xfrm rot="0">
            <a:off x="509878" y="679760"/>
            <a:ext cx="17268244" cy="9799112"/>
          </a:xfrm>
          <a:prstGeom prst="rect">
            <a:avLst/>
          </a:prstGeom>
        </p:spPr>
        <p:txBody>
          <a:bodyPr anchor="t" rtlCol="false" tIns="0" lIns="0" bIns="0" rIns="0">
            <a:spAutoFit/>
          </a:bodyPr>
          <a:lstStyle/>
          <a:p>
            <a:pPr marL="917375" indent="-458688" lvl="1">
              <a:lnSpc>
                <a:spcPts val="5948"/>
              </a:lnSpc>
              <a:buFont typeface="Arial"/>
              <a:buChar char="•"/>
            </a:pPr>
            <a:r>
              <a:rPr lang="en-US" sz="4249">
                <a:solidFill>
                  <a:srgbClr val="3EDAD8"/>
                </a:solidFill>
                <a:latin typeface="Arima Madurai Medium Bold"/>
              </a:rPr>
              <a:t>True Positive (</a:t>
            </a:r>
            <a:r>
              <a:rPr lang="en-US" sz="4249">
                <a:solidFill>
                  <a:srgbClr val="3EDAD8"/>
                </a:solidFill>
                <a:latin typeface="Arima Madurai Medium Bold"/>
              </a:rPr>
              <a:t>d):</a:t>
            </a:r>
            <a:r>
              <a:rPr lang="en-US" sz="4249">
                <a:solidFill>
                  <a:srgbClr val="3EDAD8"/>
                </a:solidFill>
                <a:latin typeface="Arima Madurai Medium"/>
              </a:rPr>
              <a:t> </a:t>
            </a:r>
            <a:r>
              <a:rPr lang="en-US" sz="4249">
                <a:solidFill>
                  <a:srgbClr val="FFFFFF"/>
                </a:solidFill>
                <a:latin typeface="Arima Madurai Medium"/>
              </a:rPr>
              <a:t>This denotes all of those records where the actual values are true and the predicted values are also true. So, these denote all of the true positives.</a:t>
            </a:r>
          </a:p>
          <a:p>
            <a:pPr>
              <a:lnSpc>
                <a:spcPts val="5948"/>
              </a:lnSpc>
            </a:pPr>
          </a:p>
          <a:p>
            <a:pPr marL="917375" indent="-458688" lvl="1">
              <a:lnSpc>
                <a:spcPts val="5948"/>
              </a:lnSpc>
              <a:buFont typeface="Arial"/>
              <a:buChar char="•"/>
            </a:pPr>
            <a:r>
              <a:rPr lang="en-US" sz="4249">
                <a:solidFill>
                  <a:srgbClr val="FFFFFF"/>
                </a:solidFill>
                <a:latin typeface="Arima Madurai Medium Bold"/>
              </a:rPr>
              <a:t>False Negative (c):</a:t>
            </a:r>
            <a:r>
              <a:rPr lang="en-US" sz="4249">
                <a:solidFill>
                  <a:srgbClr val="3EDAD8"/>
                </a:solidFill>
                <a:latin typeface="Arima Madurai Medium Bold"/>
              </a:rPr>
              <a:t> </a:t>
            </a:r>
            <a:r>
              <a:rPr lang="en-US" sz="4249">
                <a:solidFill>
                  <a:srgbClr val="3EDAD8"/>
                </a:solidFill>
                <a:latin typeface="Arima Madurai Medium"/>
              </a:rPr>
              <a:t>This denotes all of those records where the actual values are true, but the predicted values are false.</a:t>
            </a:r>
          </a:p>
          <a:p>
            <a:pPr>
              <a:lnSpc>
                <a:spcPts val="5948"/>
              </a:lnSpc>
            </a:pPr>
          </a:p>
          <a:p>
            <a:pPr marL="917375" indent="-458688" lvl="1">
              <a:lnSpc>
                <a:spcPts val="5948"/>
              </a:lnSpc>
              <a:buFont typeface="Arial"/>
              <a:buChar char="•"/>
            </a:pPr>
            <a:r>
              <a:rPr lang="en-US" sz="4249">
                <a:solidFill>
                  <a:srgbClr val="F0F0EE"/>
                </a:solidFill>
                <a:latin typeface="Arima Madurai Medium Bold"/>
              </a:rPr>
              <a:t>False Positive (b):</a:t>
            </a:r>
            <a:r>
              <a:rPr lang="en-US" sz="4249">
                <a:solidFill>
                  <a:srgbClr val="3EDAD8"/>
                </a:solidFill>
                <a:latin typeface="Arima Madurai Medium"/>
              </a:rPr>
              <a:t> In this, the actual values are false, but the predicted values are true.</a:t>
            </a:r>
          </a:p>
          <a:p>
            <a:pPr>
              <a:lnSpc>
                <a:spcPts val="5948"/>
              </a:lnSpc>
            </a:pPr>
          </a:p>
          <a:p>
            <a:pPr marL="917375" indent="-458688" lvl="1">
              <a:lnSpc>
                <a:spcPts val="5948"/>
              </a:lnSpc>
              <a:buFont typeface="Arial"/>
              <a:buChar char="•"/>
            </a:pPr>
            <a:r>
              <a:rPr lang="en-US" sz="4249">
                <a:solidFill>
                  <a:srgbClr val="3EDAD8"/>
                </a:solidFill>
                <a:latin typeface="Arima Madurai Medium Bold"/>
              </a:rPr>
              <a:t>True Negative (a):</a:t>
            </a:r>
            <a:r>
              <a:rPr lang="en-US" sz="4249">
                <a:solidFill>
                  <a:srgbClr val="FFFFFF"/>
                </a:solidFill>
                <a:latin typeface="Arima Madurai Medium Bold"/>
              </a:rPr>
              <a:t> </a:t>
            </a:r>
            <a:r>
              <a:rPr lang="en-US" sz="4249">
                <a:solidFill>
                  <a:srgbClr val="FFFFFF"/>
                </a:solidFill>
                <a:latin typeface="Arima Madurai Medium"/>
              </a:rPr>
              <a:t>Here, the actual values are false and the predicted values are also false.</a:t>
            </a:r>
          </a:p>
          <a:p>
            <a:pPr>
              <a:lnSpc>
                <a:spcPts val="5948"/>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87618">
            <a:off x="-2882843" y="-3205979"/>
            <a:ext cx="21356206" cy="687446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0" y="6205354"/>
            <a:ext cx="22590336" cy="7639774"/>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3355790" y="1884819"/>
            <a:ext cx="11576419" cy="6517362"/>
          </a:xfrm>
          <a:prstGeom prst="rect">
            <a:avLst/>
          </a:prstGeom>
        </p:spPr>
      </p:pic>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4859199">
            <a:off x="4975450" y="-791717"/>
            <a:ext cx="21356206" cy="6874465"/>
          </a:xfrm>
          <a:prstGeom prst="rect">
            <a:avLst/>
          </a:prstGeom>
        </p:spPr>
      </p:pic>
      <p:pic>
        <p:nvPicPr>
          <p:cNvPr name="Picture 3" id="3"/>
          <p:cNvPicPr>
            <a:picLocks noChangeAspect="true"/>
          </p:cNvPicPr>
          <p:nvPr/>
        </p:nvPicPr>
        <p:blipFill>
          <a:blip r:embed="rId3"/>
          <a:srcRect l="23707" t="0" r="24564" b="0"/>
          <a:stretch>
            <a:fillRect/>
          </a:stretch>
        </p:blipFill>
        <p:spPr>
          <a:xfrm flipH="false" flipV="false" rot="0">
            <a:off x="13642195" y="2356684"/>
            <a:ext cx="4645805" cy="5878433"/>
          </a:xfrm>
          <a:prstGeom prst="rect">
            <a:avLst/>
          </a:prstGeom>
        </p:spPr>
      </p:pic>
      <p:sp>
        <p:nvSpPr>
          <p:cNvPr name="TextBox 4" id="4"/>
          <p:cNvSpPr txBox="true"/>
          <p:nvPr/>
        </p:nvSpPr>
        <p:spPr>
          <a:xfrm rot="0">
            <a:off x="692642" y="1011555"/>
            <a:ext cx="12403184" cy="8406765"/>
          </a:xfrm>
          <a:prstGeom prst="rect">
            <a:avLst/>
          </a:prstGeom>
        </p:spPr>
        <p:txBody>
          <a:bodyPr anchor="t" rtlCol="false" tIns="0" lIns="0" bIns="0" rIns="0">
            <a:spAutoFit/>
          </a:bodyPr>
          <a:lstStyle/>
          <a:p>
            <a:pPr>
              <a:lnSpc>
                <a:spcPts val="11200"/>
              </a:lnSpc>
            </a:pPr>
            <a:r>
              <a:rPr lang="en-US" sz="8000">
                <a:solidFill>
                  <a:srgbClr val="86EAE9"/>
                </a:solidFill>
                <a:latin typeface="Arima Madurai Extra Bold Bold"/>
              </a:rPr>
              <a:t>P</a:t>
            </a:r>
            <a:r>
              <a:rPr lang="en-US" sz="8000">
                <a:solidFill>
                  <a:srgbClr val="86EAE9"/>
                </a:solidFill>
                <a:latin typeface="Arima Madurai Extra Bold Bold"/>
              </a:rPr>
              <a:t>lotting Confusion Matrix :</a:t>
            </a:r>
          </a:p>
          <a:p>
            <a:pPr>
              <a:lnSpc>
                <a:spcPts val="7839"/>
              </a:lnSpc>
            </a:pPr>
            <a:r>
              <a:rPr lang="en-US" sz="5600">
                <a:solidFill>
                  <a:srgbClr val="FFFFFF"/>
                </a:solidFill>
                <a:latin typeface="Arima Madurai Medium"/>
              </a:rPr>
              <a:t>Visualizing Confusion matrix using Heat Map</a:t>
            </a:r>
          </a:p>
          <a:p>
            <a:pPr algn="ctr">
              <a:lnSpc>
                <a:spcPts val="5880"/>
              </a:lnSpc>
            </a:pPr>
          </a:p>
          <a:p>
            <a:pPr marL="863600" indent="-431800" lvl="1">
              <a:lnSpc>
                <a:spcPts val="5600"/>
              </a:lnSpc>
              <a:buFont typeface="Arial"/>
              <a:buChar char="•"/>
            </a:pPr>
            <a:r>
              <a:rPr lang="en-US" sz="4000">
                <a:solidFill>
                  <a:srgbClr val="FFFFFF"/>
                </a:solidFill>
                <a:latin typeface="Arima Madurai Medium"/>
              </a:rPr>
              <a:t>By visualizing the matrix we can get higher insights of Data and can understand the data even better</a:t>
            </a:r>
          </a:p>
          <a:p>
            <a:pPr>
              <a:lnSpc>
                <a:spcPts val="5600"/>
              </a:lnSpc>
            </a:pPr>
          </a:p>
          <a:p>
            <a:pPr marL="863600" indent="-431800" lvl="1">
              <a:lnSpc>
                <a:spcPts val="5600"/>
              </a:lnSpc>
              <a:buFont typeface="Arial"/>
              <a:buChar char="•"/>
            </a:pPr>
            <a:r>
              <a:rPr lang="en-US" sz="4000">
                <a:solidFill>
                  <a:srgbClr val="FFFFFF"/>
                </a:solidFill>
                <a:latin typeface="Arima Madurai Medium"/>
              </a:rPr>
              <a:t>We need to use matplotlib, numpy and seaborn modules to plot confusion matrix</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0515590">
            <a:off x="-850332" y="-3565810"/>
            <a:ext cx="19635939" cy="7131620"/>
          </a:xfrm>
          <a:prstGeom prst="rect">
            <a:avLst/>
          </a:prstGeom>
        </p:spPr>
      </p:pic>
      <p:pic>
        <p:nvPicPr>
          <p:cNvPr name="Picture 3" id="3"/>
          <p:cNvPicPr>
            <a:picLocks noChangeAspect="true"/>
          </p:cNvPicPr>
          <p:nvPr/>
        </p:nvPicPr>
        <p:blipFill>
          <a:blip r:embed="rId2"/>
          <a:srcRect l="0" t="0" r="0" b="0"/>
          <a:stretch>
            <a:fillRect/>
          </a:stretch>
        </p:blipFill>
        <p:spPr>
          <a:xfrm flipH="false" flipV="false" rot="-208963">
            <a:off x="-787727" y="6721190"/>
            <a:ext cx="19635939" cy="7131620"/>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9144000" y="2511741"/>
            <a:ext cx="7785617" cy="5571359"/>
          </a:xfrm>
          <a:prstGeom prst="rect">
            <a:avLst/>
          </a:prstGeom>
        </p:spPr>
      </p:pic>
      <p:sp>
        <p:nvSpPr>
          <p:cNvPr name="TextBox 5" id="5"/>
          <p:cNvSpPr txBox="true"/>
          <p:nvPr/>
        </p:nvSpPr>
        <p:spPr>
          <a:xfrm rot="0">
            <a:off x="906321" y="5173595"/>
            <a:ext cx="7097843" cy="3164205"/>
          </a:xfrm>
          <a:prstGeom prst="rect">
            <a:avLst/>
          </a:prstGeom>
        </p:spPr>
        <p:txBody>
          <a:bodyPr anchor="t" rtlCol="false" tIns="0" lIns="0" bIns="0" rIns="0">
            <a:spAutoFit/>
          </a:bodyPr>
          <a:lstStyle/>
          <a:p>
            <a:pPr marL="906780" indent="-453390" lvl="1">
              <a:lnSpc>
                <a:spcPts val="6300"/>
              </a:lnSpc>
              <a:buFont typeface="Arial"/>
              <a:buChar char="•"/>
            </a:pPr>
            <a:r>
              <a:rPr lang="en-US" sz="4200">
                <a:solidFill>
                  <a:srgbClr val="FFFFFF"/>
                </a:solidFill>
                <a:latin typeface="Arima Madurai Medium"/>
              </a:rPr>
              <a:t>We need to input the data which is imported using pandas to draw heat map of confusion matrix</a:t>
            </a:r>
          </a:p>
        </p:txBody>
      </p:sp>
      <p:sp>
        <p:nvSpPr>
          <p:cNvPr name="TextBox 6" id="6"/>
          <p:cNvSpPr txBox="true"/>
          <p:nvPr/>
        </p:nvSpPr>
        <p:spPr>
          <a:xfrm rot="0">
            <a:off x="664355" y="2390337"/>
            <a:ext cx="7581776" cy="2385060"/>
          </a:xfrm>
          <a:prstGeom prst="rect">
            <a:avLst/>
          </a:prstGeom>
        </p:spPr>
        <p:txBody>
          <a:bodyPr anchor="t" rtlCol="false" tIns="0" lIns="0" bIns="0" rIns="0">
            <a:spAutoFit/>
          </a:bodyPr>
          <a:lstStyle/>
          <a:p>
            <a:pPr algn="ctr">
              <a:lnSpc>
                <a:spcPts val="9600"/>
              </a:lnSpc>
              <a:spcBef>
                <a:spcPct val="0"/>
              </a:spcBef>
            </a:pPr>
            <a:r>
              <a:rPr lang="en-US" sz="6400">
                <a:solidFill>
                  <a:srgbClr val="5CE1E6"/>
                </a:solidFill>
                <a:latin typeface="Arima Madurai Extra Bold"/>
              </a:rPr>
              <a:t>Confusion Matrix Using Heat Map</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7242D"/>
        </a:solidFill>
      </p:bgPr>
    </p:bg>
    <p:spTree>
      <p:nvGrpSpPr>
        <p:cNvPr id="1" name=""/>
        <p:cNvGrpSpPr/>
        <p:nvPr/>
      </p:nvGrpSpPr>
      <p:grpSpPr>
        <a:xfrm>
          <a:off x="0" y="0"/>
          <a:ext cx="0" cy="0"/>
          <a:chOff x="0" y="0"/>
          <a:chExt cx="0" cy="0"/>
        </a:xfrm>
      </p:grpSpPr>
      <p:sp>
        <p:nvSpPr>
          <p:cNvPr name="AutoShape 2" id="2"/>
          <p:cNvSpPr/>
          <p:nvPr/>
        </p:nvSpPr>
        <p:spPr>
          <a:xfrm rot="0">
            <a:off x="11273119" y="1652185"/>
            <a:ext cx="72529" cy="8634815"/>
          </a:xfrm>
          <a:prstGeom prst="rect">
            <a:avLst/>
          </a:prstGeom>
          <a:solidFill>
            <a:srgbClr val="F0F0EE"/>
          </a:solidFill>
        </p:spPr>
      </p:sp>
      <p:sp>
        <p:nvSpPr>
          <p:cNvPr name="AutoShape 3" id="3"/>
          <p:cNvSpPr/>
          <p:nvPr/>
        </p:nvSpPr>
        <p:spPr>
          <a:xfrm rot="0">
            <a:off x="11110109" y="1452911"/>
            <a:ext cx="398548" cy="398548"/>
          </a:xfrm>
          <a:prstGeom prst="rect">
            <a:avLst/>
          </a:prstGeom>
          <a:solidFill>
            <a:srgbClr val="45AD7E"/>
          </a:solidFill>
        </p:spPr>
      </p:sp>
      <p:sp>
        <p:nvSpPr>
          <p:cNvPr name="AutoShape 4" id="4"/>
          <p:cNvSpPr/>
          <p:nvPr/>
        </p:nvSpPr>
        <p:spPr>
          <a:xfrm rot="0">
            <a:off x="11110109" y="3765459"/>
            <a:ext cx="398548" cy="398548"/>
          </a:xfrm>
          <a:prstGeom prst="rect">
            <a:avLst/>
          </a:prstGeom>
          <a:solidFill>
            <a:srgbClr val="45AD7E"/>
          </a:solidFill>
        </p:spPr>
      </p:sp>
      <p:sp>
        <p:nvSpPr>
          <p:cNvPr name="AutoShape 5" id="5"/>
          <p:cNvSpPr/>
          <p:nvPr/>
        </p:nvSpPr>
        <p:spPr>
          <a:xfrm rot="0">
            <a:off x="11110109" y="6078006"/>
            <a:ext cx="398548" cy="398548"/>
          </a:xfrm>
          <a:prstGeom prst="rect">
            <a:avLst/>
          </a:prstGeom>
          <a:solidFill>
            <a:srgbClr val="45AD7E"/>
          </a:solidFill>
        </p:spPr>
      </p:sp>
      <p:sp>
        <p:nvSpPr>
          <p:cNvPr name="AutoShape 6" id="6"/>
          <p:cNvSpPr/>
          <p:nvPr/>
        </p:nvSpPr>
        <p:spPr>
          <a:xfrm rot="0">
            <a:off x="11073845" y="8390554"/>
            <a:ext cx="398548" cy="398548"/>
          </a:xfrm>
          <a:prstGeom prst="rect">
            <a:avLst/>
          </a:prstGeom>
          <a:solidFill>
            <a:srgbClr val="45AD7E"/>
          </a:solidFill>
        </p:spPr>
      </p:sp>
      <p:grpSp>
        <p:nvGrpSpPr>
          <p:cNvPr name="Group 7" id="7"/>
          <p:cNvGrpSpPr/>
          <p:nvPr/>
        </p:nvGrpSpPr>
        <p:grpSpPr>
          <a:xfrm rot="0">
            <a:off x="1028700" y="2433345"/>
            <a:ext cx="6064055" cy="5420309"/>
            <a:chOff x="0" y="0"/>
            <a:chExt cx="8085407" cy="7227079"/>
          </a:xfrm>
        </p:grpSpPr>
        <p:sp>
          <p:nvSpPr>
            <p:cNvPr name="TextBox 8" id="8"/>
            <p:cNvSpPr txBox="true"/>
            <p:nvPr/>
          </p:nvSpPr>
          <p:spPr>
            <a:xfrm rot="0">
              <a:off x="0" y="228600"/>
              <a:ext cx="8085407" cy="4139476"/>
            </a:xfrm>
            <a:prstGeom prst="rect">
              <a:avLst/>
            </a:prstGeom>
          </p:spPr>
          <p:txBody>
            <a:bodyPr anchor="t" rtlCol="false" tIns="0" lIns="0" bIns="0" rIns="0">
              <a:spAutoFit/>
            </a:bodyPr>
            <a:lstStyle/>
            <a:p>
              <a:pPr>
                <a:lnSpc>
                  <a:spcPts val="11760"/>
                </a:lnSpc>
              </a:pPr>
              <a:r>
                <a:rPr lang="en-US" sz="11760" spc="-235">
                  <a:solidFill>
                    <a:srgbClr val="5CE1E6"/>
                  </a:solidFill>
                  <a:latin typeface="Arima Madurai Extra Bold"/>
                </a:rPr>
                <a:t>FITTING MAP</a:t>
              </a:r>
            </a:p>
          </p:txBody>
        </p:sp>
        <p:sp>
          <p:nvSpPr>
            <p:cNvPr name="TextBox 9" id="9"/>
            <p:cNvSpPr txBox="true"/>
            <p:nvPr/>
          </p:nvSpPr>
          <p:spPr>
            <a:xfrm rot="0">
              <a:off x="0" y="4685999"/>
              <a:ext cx="8085407" cy="2541080"/>
            </a:xfrm>
            <a:prstGeom prst="rect">
              <a:avLst/>
            </a:prstGeom>
          </p:spPr>
          <p:txBody>
            <a:bodyPr anchor="t" rtlCol="false" tIns="0" lIns="0" bIns="0" rIns="0">
              <a:spAutoFit/>
            </a:bodyPr>
            <a:lstStyle/>
            <a:p>
              <a:pPr>
                <a:lnSpc>
                  <a:spcPts val="7644"/>
                </a:lnSpc>
              </a:pPr>
              <a:r>
                <a:rPr lang="en-US" sz="5880">
                  <a:solidFill>
                    <a:srgbClr val="F0F0EE"/>
                  </a:solidFill>
                  <a:latin typeface="Arima Madurai Extra Bold"/>
                </a:rPr>
                <a:t>WHY DO WE FIT ?</a:t>
              </a:r>
            </a:p>
            <a:p>
              <a:pPr>
                <a:lnSpc>
                  <a:spcPts val="7644"/>
                </a:lnSpc>
              </a:pPr>
              <a:r>
                <a:rPr lang="en-US" sz="5880">
                  <a:solidFill>
                    <a:srgbClr val="F0F0EE"/>
                  </a:solidFill>
                  <a:latin typeface="Arima Madurai Extra Bold"/>
                </a:rPr>
                <a:t>HOW DO WE FIT?</a:t>
              </a:r>
            </a:p>
          </p:txBody>
        </p:sp>
      </p:grpSp>
      <p:grpSp>
        <p:nvGrpSpPr>
          <p:cNvPr name="Group 10" id="10"/>
          <p:cNvGrpSpPr/>
          <p:nvPr/>
        </p:nvGrpSpPr>
        <p:grpSpPr>
          <a:xfrm rot="0">
            <a:off x="7970094" y="464793"/>
            <a:ext cx="2609059" cy="2371647"/>
            <a:chOff x="0" y="0"/>
            <a:chExt cx="3478746" cy="3162196"/>
          </a:xfrm>
        </p:grpSpPr>
        <p:sp>
          <p:nvSpPr>
            <p:cNvPr name="TextBox 11" id="11"/>
            <p:cNvSpPr txBox="true"/>
            <p:nvPr/>
          </p:nvSpPr>
          <p:spPr>
            <a:xfrm rot="0">
              <a:off x="0" y="66675"/>
              <a:ext cx="3478746" cy="778592"/>
            </a:xfrm>
            <a:prstGeom prst="rect">
              <a:avLst/>
            </a:prstGeom>
          </p:spPr>
          <p:txBody>
            <a:bodyPr anchor="t" rtlCol="false" tIns="0" lIns="0" bIns="0" rIns="0">
              <a:spAutoFit/>
            </a:bodyPr>
            <a:lstStyle/>
            <a:p>
              <a:pPr algn="r">
                <a:lnSpc>
                  <a:spcPts val="4200"/>
                </a:lnSpc>
              </a:pPr>
              <a:r>
                <a:rPr lang="en-US" sz="4200" spc="-84">
                  <a:solidFill>
                    <a:srgbClr val="31C29F"/>
                  </a:solidFill>
                  <a:latin typeface="HK Grotesk Bold"/>
                </a:rPr>
                <a:t>Step 1</a:t>
              </a:r>
            </a:p>
          </p:txBody>
        </p:sp>
        <p:sp>
          <p:nvSpPr>
            <p:cNvPr name="TextBox 12" id="12"/>
            <p:cNvSpPr txBox="true"/>
            <p:nvPr/>
          </p:nvSpPr>
          <p:spPr>
            <a:xfrm rot="0">
              <a:off x="0" y="1069700"/>
              <a:ext cx="3478746" cy="2092496"/>
            </a:xfrm>
            <a:prstGeom prst="rect">
              <a:avLst/>
            </a:prstGeom>
          </p:spPr>
          <p:txBody>
            <a:bodyPr anchor="t" rtlCol="false" tIns="0" lIns="0" bIns="0" rIns="0">
              <a:spAutoFit/>
            </a:bodyPr>
            <a:lstStyle/>
            <a:p>
              <a:pPr algn="r">
                <a:lnSpc>
                  <a:spcPts val="4200"/>
                </a:lnSpc>
              </a:pPr>
              <a:r>
                <a:rPr lang="en-US" sz="3000" spc="60">
                  <a:solidFill>
                    <a:srgbClr val="F0F0EE"/>
                  </a:solidFill>
                  <a:latin typeface="HK Grotesk Light"/>
                </a:rPr>
                <a:t>IMPORT LOGISTIC REGRESSION</a:t>
              </a:r>
            </a:p>
          </p:txBody>
        </p:sp>
      </p:grpSp>
      <p:grpSp>
        <p:nvGrpSpPr>
          <p:cNvPr name="Group 13" id="13"/>
          <p:cNvGrpSpPr/>
          <p:nvPr/>
        </p:nvGrpSpPr>
        <p:grpSpPr>
          <a:xfrm rot="0">
            <a:off x="12134109" y="3267290"/>
            <a:ext cx="2609059" cy="1793433"/>
            <a:chOff x="0" y="0"/>
            <a:chExt cx="3478746" cy="2391244"/>
          </a:xfrm>
        </p:grpSpPr>
        <p:sp>
          <p:nvSpPr>
            <p:cNvPr name="TextBox 14" id="14"/>
            <p:cNvSpPr txBox="true"/>
            <p:nvPr/>
          </p:nvSpPr>
          <p:spPr>
            <a:xfrm rot="0">
              <a:off x="0" y="66675"/>
              <a:ext cx="3478746" cy="778592"/>
            </a:xfrm>
            <a:prstGeom prst="rect">
              <a:avLst/>
            </a:prstGeom>
          </p:spPr>
          <p:txBody>
            <a:bodyPr anchor="t" rtlCol="false" tIns="0" lIns="0" bIns="0" rIns="0">
              <a:spAutoFit/>
            </a:bodyPr>
            <a:lstStyle/>
            <a:p>
              <a:pPr>
                <a:lnSpc>
                  <a:spcPts val="4200"/>
                </a:lnSpc>
              </a:pPr>
              <a:r>
                <a:rPr lang="en-US" sz="4200" spc="-84">
                  <a:solidFill>
                    <a:srgbClr val="31C29F"/>
                  </a:solidFill>
                  <a:latin typeface="HK Grotesk Bold"/>
                </a:rPr>
                <a:t>Step 2</a:t>
              </a:r>
            </a:p>
          </p:txBody>
        </p:sp>
        <p:sp>
          <p:nvSpPr>
            <p:cNvPr name="TextBox 15" id="15"/>
            <p:cNvSpPr txBox="true"/>
            <p:nvPr/>
          </p:nvSpPr>
          <p:spPr>
            <a:xfrm rot="0">
              <a:off x="0" y="1007888"/>
              <a:ext cx="3478746" cy="1383355"/>
            </a:xfrm>
            <a:prstGeom prst="rect">
              <a:avLst/>
            </a:prstGeom>
          </p:spPr>
          <p:txBody>
            <a:bodyPr anchor="t" rtlCol="false" tIns="0" lIns="0" bIns="0" rIns="0">
              <a:spAutoFit/>
            </a:bodyPr>
            <a:lstStyle/>
            <a:p>
              <a:pPr>
                <a:lnSpc>
                  <a:spcPts val="4200"/>
                </a:lnSpc>
              </a:pPr>
              <a:r>
                <a:rPr lang="en-US" sz="3000" spc="60">
                  <a:solidFill>
                    <a:srgbClr val="FFFFFF"/>
                  </a:solidFill>
                  <a:latin typeface="HK Grotesk Light"/>
                </a:rPr>
                <a:t>INSTANTIATE THE MODEL</a:t>
              </a:r>
            </a:p>
          </p:txBody>
        </p:sp>
      </p:grpSp>
      <p:grpSp>
        <p:nvGrpSpPr>
          <p:cNvPr name="Group 16" id="16"/>
          <p:cNvGrpSpPr/>
          <p:nvPr/>
        </p:nvGrpSpPr>
        <p:grpSpPr>
          <a:xfrm rot="0">
            <a:off x="7970094" y="4582781"/>
            <a:ext cx="2609059" cy="3388998"/>
            <a:chOff x="0" y="0"/>
            <a:chExt cx="3478746" cy="4518664"/>
          </a:xfrm>
        </p:grpSpPr>
        <p:sp>
          <p:nvSpPr>
            <p:cNvPr name="TextBox 17" id="17"/>
            <p:cNvSpPr txBox="true"/>
            <p:nvPr/>
          </p:nvSpPr>
          <p:spPr>
            <a:xfrm rot="0">
              <a:off x="0" y="76200"/>
              <a:ext cx="3478746" cy="769067"/>
            </a:xfrm>
            <a:prstGeom prst="rect">
              <a:avLst/>
            </a:prstGeom>
          </p:spPr>
          <p:txBody>
            <a:bodyPr anchor="t" rtlCol="false" tIns="0" lIns="0" bIns="0" rIns="0">
              <a:spAutoFit/>
            </a:bodyPr>
            <a:lstStyle/>
            <a:p>
              <a:pPr algn="r">
                <a:lnSpc>
                  <a:spcPts val="4199"/>
                </a:lnSpc>
              </a:pPr>
              <a:r>
                <a:rPr lang="en-US" sz="4199" spc="-83">
                  <a:solidFill>
                    <a:srgbClr val="31C29F"/>
                  </a:solidFill>
                  <a:latin typeface="HK Grotesk Bold"/>
                </a:rPr>
                <a:t>Step 3</a:t>
              </a:r>
            </a:p>
          </p:txBody>
        </p:sp>
        <p:sp>
          <p:nvSpPr>
            <p:cNvPr name="TextBox 18" id="18"/>
            <p:cNvSpPr txBox="true"/>
            <p:nvPr/>
          </p:nvSpPr>
          <p:spPr>
            <a:xfrm rot="0">
              <a:off x="0" y="1017413"/>
              <a:ext cx="3478746" cy="3501251"/>
            </a:xfrm>
            <a:prstGeom prst="rect">
              <a:avLst/>
            </a:prstGeom>
          </p:spPr>
          <p:txBody>
            <a:bodyPr anchor="t" rtlCol="false" tIns="0" lIns="0" bIns="0" rIns="0">
              <a:spAutoFit/>
            </a:bodyPr>
            <a:lstStyle/>
            <a:p>
              <a:pPr algn="r">
                <a:lnSpc>
                  <a:spcPts val="4199"/>
                </a:lnSpc>
              </a:pPr>
              <a:r>
                <a:rPr lang="en-US" sz="2999" spc="59">
                  <a:solidFill>
                    <a:srgbClr val="F0F0EE"/>
                  </a:solidFill>
                  <a:latin typeface="HK Grotesk Light"/>
                </a:rPr>
                <a:t>FIT THE MODEL WITH THE TRAINING DATA</a:t>
              </a:r>
            </a:p>
          </p:txBody>
        </p:sp>
      </p:grpSp>
      <p:grpSp>
        <p:nvGrpSpPr>
          <p:cNvPr name="Group 19" id="19"/>
          <p:cNvGrpSpPr/>
          <p:nvPr/>
        </p:nvGrpSpPr>
        <p:grpSpPr>
          <a:xfrm rot="0">
            <a:off x="12134109" y="7427184"/>
            <a:ext cx="2609059" cy="2325288"/>
            <a:chOff x="0" y="0"/>
            <a:chExt cx="3478746" cy="3100384"/>
          </a:xfrm>
        </p:grpSpPr>
        <p:sp>
          <p:nvSpPr>
            <p:cNvPr name="TextBox 20" id="20"/>
            <p:cNvSpPr txBox="true"/>
            <p:nvPr/>
          </p:nvSpPr>
          <p:spPr>
            <a:xfrm rot="0">
              <a:off x="0" y="66675"/>
              <a:ext cx="3478746" cy="778592"/>
            </a:xfrm>
            <a:prstGeom prst="rect">
              <a:avLst/>
            </a:prstGeom>
          </p:spPr>
          <p:txBody>
            <a:bodyPr anchor="t" rtlCol="false" tIns="0" lIns="0" bIns="0" rIns="0">
              <a:spAutoFit/>
            </a:bodyPr>
            <a:lstStyle/>
            <a:p>
              <a:pPr>
                <a:lnSpc>
                  <a:spcPts val="4200"/>
                </a:lnSpc>
              </a:pPr>
              <a:r>
                <a:rPr lang="en-US" sz="4200" spc="-84">
                  <a:solidFill>
                    <a:srgbClr val="31C29F"/>
                  </a:solidFill>
                  <a:latin typeface="HK Grotesk Bold"/>
                </a:rPr>
                <a:t>Step 4</a:t>
              </a:r>
            </a:p>
          </p:txBody>
        </p:sp>
        <p:sp>
          <p:nvSpPr>
            <p:cNvPr name="TextBox 21" id="21"/>
            <p:cNvSpPr txBox="true"/>
            <p:nvPr/>
          </p:nvSpPr>
          <p:spPr>
            <a:xfrm rot="0">
              <a:off x="0" y="1007888"/>
              <a:ext cx="3478746" cy="2092496"/>
            </a:xfrm>
            <a:prstGeom prst="rect">
              <a:avLst/>
            </a:prstGeom>
          </p:spPr>
          <p:txBody>
            <a:bodyPr anchor="t" rtlCol="false" tIns="0" lIns="0" bIns="0" rIns="0">
              <a:spAutoFit/>
            </a:bodyPr>
            <a:lstStyle/>
            <a:p>
              <a:pPr>
                <a:lnSpc>
                  <a:spcPts val="4200"/>
                </a:lnSpc>
              </a:pPr>
              <a:r>
                <a:rPr lang="en-US" sz="3000" spc="60">
                  <a:solidFill>
                    <a:srgbClr val="F0F0EE"/>
                  </a:solidFill>
                  <a:latin typeface="HK Grotesk Light"/>
                </a:rPr>
                <a:t>PREDICT THE OTPUT OF THE TEST SET</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792178">
            <a:off x="-3184334" y="-1644671"/>
            <a:ext cx="11135343" cy="3391383"/>
          </a:xfrm>
          <a:prstGeom prst="rect">
            <a:avLst/>
          </a:prstGeom>
        </p:spPr>
      </p:pic>
      <p:sp>
        <p:nvSpPr>
          <p:cNvPr name="AutoShape 3" id="3"/>
          <p:cNvSpPr/>
          <p:nvPr/>
        </p:nvSpPr>
        <p:spPr>
          <a:xfrm rot="0">
            <a:off x="8399765" y="1419816"/>
            <a:ext cx="59084" cy="7662277"/>
          </a:xfrm>
          <a:prstGeom prst="rect">
            <a:avLst/>
          </a:prstGeom>
          <a:solidFill>
            <a:srgbClr val="57FFDC"/>
          </a:solidFill>
        </p:spPr>
      </p:sp>
      <p:grpSp>
        <p:nvGrpSpPr>
          <p:cNvPr name="Group 4" id="4"/>
          <p:cNvGrpSpPr>
            <a:grpSpLocks noChangeAspect="true"/>
          </p:cNvGrpSpPr>
          <p:nvPr/>
        </p:nvGrpSpPr>
        <p:grpSpPr>
          <a:xfrm rot="0">
            <a:off x="8191137" y="2013468"/>
            <a:ext cx="417255" cy="417255"/>
            <a:chOff x="6705600" y="1371600"/>
            <a:chExt cx="10972800" cy="10972800"/>
          </a:xfrm>
        </p:grpSpPr>
        <p:sp>
          <p:nvSpPr>
            <p:cNvPr name="Freeform 5" id="5"/>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name="Group 6" id="6"/>
          <p:cNvGrpSpPr>
            <a:grpSpLocks noChangeAspect="true"/>
          </p:cNvGrpSpPr>
          <p:nvPr/>
        </p:nvGrpSpPr>
        <p:grpSpPr>
          <a:xfrm rot="0">
            <a:off x="8191137" y="4017141"/>
            <a:ext cx="417255" cy="417255"/>
            <a:chOff x="6705600" y="1371600"/>
            <a:chExt cx="10972800" cy="10972800"/>
          </a:xfrm>
        </p:grpSpPr>
        <p:sp>
          <p:nvSpPr>
            <p:cNvPr name="Freeform 7" id="7"/>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name="Group 8" id="8"/>
          <p:cNvGrpSpPr>
            <a:grpSpLocks noChangeAspect="true"/>
          </p:cNvGrpSpPr>
          <p:nvPr/>
        </p:nvGrpSpPr>
        <p:grpSpPr>
          <a:xfrm rot="0">
            <a:off x="8191137" y="6020813"/>
            <a:ext cx="417255" cy="417255"/>
            <a:chOff x="6705600" y="1371600"/>
            <a:chExt cx="10972800" cy="10972800"/>
          </a:xfrm>
        </p:grpSpPr>
        <p:sp>
          <p:nvSpPr>
            <p:cNvPr name="Freeform 9" id="9"/>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name="Group 10" id="10"/>
          <p:cNvGrpSpPr>
            <a:grpSpLocks noChangeAspect="true"/>
          </p:cNvGrpSpPr>
          <p:nvPr/>
        </p:nvGrpSpPr>
        <p:grpSpPr>
          <a:xfrm rot="0">
            <a:off x="8191137" y="8024486"/>
            <a:ext cx="417255" cy="417255"/>
            <a:chOff x="6705600" y="1371600"/>
            <a:chExt cx="10972800" cy="10972800"/>
          </a:xfrm>
        </p:grpSpPr>
        <p:sp>
          <p:nvSpPr>
            <p:cNvPr name="Freeform 11" id="11"/>
            <p:cNvSpPr/>
            <p:nvPr/>
          </p:nvSpPr>
          <p:spPr>
            <a:xfrm>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pic>
        <p:nvPicPr>
          <p:cNvPr name="Picture 12" id="12"/>
          <p:cNvPicPr>
            <a:picLocks noChangeAspect="true"/>
          </p:cNvPicPr>
          <p:nvPr/>
        </p:nvPicPr>
        <p:blipFill>
          <a:blip r:embed="rId3"/>
          <a:srcRect l="13279" t="0" r="13645" b="5072"/>
          <a:stretch>
            <a:fillRect/>
          </a:stretch>
        </p:blipFill>
        <p:spPr>
          <a:xfrm flipH="false" flipV="false" rot="0">
            <a:off x="1200942" y="3917384"/>
            <a:ext cx="6073193" cy="5164710"/>
          </a:xfrm>
          <a:prstGeom prst="rect">
            <a:avLst/>
          </a:prstGeom>
        </p:spPr>
      </p:pic>
      <p:grpSp>
        <p:nvGrpSpPr>
          <p:cNvPr name="Group 13" id="13"/>
          <p:cNvGrpSpPr/>
          <p:nvPr/>
        </p:nvGrpSpPr>
        <p:grpSpPr>
          <a:xfrm rot="0">
            <a:off x="8797721" y="2222096"/>
            <a:ext cx="9153775" cy="1233814"/>
            <a:chOff x="0" y="0"/>
            <a:chExt cx="12205034" cy="1645085"/>
          </a:xfrm>
        </p:grpSpPr>
        <p:sp>
          <p:nvSpPr>
            <p:cNvPr name="TextBox 14" id="14"/>
            <p:cNvSpPr txBox="true"/>
            <p:nvPr/>
          </p:nvSpPr>
          <p:spPr>
            <a:xfrm rot="0">
              <a:off x="0" y="-28575"/>
              <a:ext cx="12205034" cy="712520"/>
            </a:xfrm>
            <a:prstGeom prst="rect">
              <a:avLst/>
            </a:prstGeom>
          </p:spPr>
          <p:txBody>
            <a:bodyPr anchor="t" rtlCol="false" tIns="0" lIns="0" bIns="0" rIns="0">
              <a:spAutoFit/>
            </a:bodyPr>
            <a:lstStyle/>
            <a:p>
              <a:pPr>
                <a:lnSpc>
                  <a:spcPts val="4399"/>
                </a:lnSpc>
              </a:pPr>
              <a:r>
                <a:rPr lang="en-US" sz="3383">
                  <a:solidFill>
                    <a:srgbClr val="57FFDC"/>
                  </a:solidFill>
                  <a:latin typeface="HK Grotesk Bold Bold"/>
                </a:rPr>
                <a:t>SUBPLOT FUNCTION IN MATPLOT LIB</a:t>
              </a:r>
            </a:p>
          </p:txBody>
        </p:sp>
        <p:sp>
          <p:nvSpPr>
            <p:cNvPr name="TextBox 15" id="15"/>
            <p:cNvSpPr txBox="true"/>
            <p:nvPr/>
          </p:nvSpPr>
          <p:spPr>
            <a:xfrm rot="0">
              <a:off x="0" y="968636"/>
              <a:ext cx="12205034" cy="676449"/>
            </a:xfrm>
            <a:prstGeom prst="rect">
              <a:avLst/>
            </a:prstGeom>
          </p:spPr>
          <p:txBody>
            <a:bodyPr anchor="t" rtlCol="false" tIns="0" lIns="0" bIns="0" rIns="0">
              <a:spAutoFit/>
            </a:bodyPr>
            <a:lstStyle/>
            <a:p>
              <a:pPr>
                <a:lnSpc>
                  <a:spcPts val="4105"/>
                </a:lnSpc>
              </a:pPr>
            </a:p>
          </p:txBody>
        </p:sp>
      </p:grpSp>
      <p:grpSp>
        <p:nvGrpSpPr>
          <p:cNvPr name="Group 16" id="16"/>
          <p:cNvGrpSpPr/>
          <p:nvPr/>
        </p:nvGrpSpPr>
        <p:grpSpPr>
          <a:xfrm rot="0">
            <a:off x="8797721" y="4017141"/>
            <a:ext cx="9153775" cy="1233814"/>
            <a:chOff x="0" y="0"/>
            <a:chExt cx="12205034" cy="1645085"/>
          </a:xfrm>
        </p:grpSpPr>
        <p:sp>
          <p:nvSpPr>
            <p:cNvPr name="TextBox 17" id="17"/>
            <p:cNvSpPr txBox="true"/>
            <p:nvPr/>
          </p:nvSpPr>
          <p:spPr>
            <a:xfrm rot="0">
              <a:off x="0" y="-28575"/>
              <a:ext cx="12205034" cy="712520"/>
            </a:xfrm>
            <a:prstGeom prst="rect">
              <a:avLst/>
            </a:prstGeom>
          </p:spPr>
          <p:txBody>
            <a:bodyPr anchor="t" rtlCol="false" tIns="0" lIns="0" bIns="0" rIns="0">
              <a:spAutoFit/>
            </a:bodyPr>
            <a:lstStyle/>
            <a:p>
              <a:pPr>
                <a:lnSpc>
                  <a:spcPts val="4399"/>
                </a:lnSpc>
              </a:pPr>
              <a:r>
                <a:rPr lang="en-US" sz="3383">
                  <a:solidFill>
                    <a:srgbClr val="57FFDC"/>
                  </a:solidFill>
                  <a:latin typeface="HK Grotesk Bold Bold"/>
                </a:rPr>
                <a:t>ARRANGE FUNCTION IN NUMPY</a:t>
              </a:r>
            </a:p>
          </p:txBody>
        </p:sp>
        <p:sp>
          <p:nvSpPr>
            <p:cNvPr name="TextBox 18" id="18"/>
            <p:cNvSpPr txBox="true"/>
            <p:nvPr/>
          </p:nvSpPr>
          <p:spPr>
            <a:xfrm rot="0">
              <a:off x="0" y="968636"/>
              <a:ext cx="12205034" cy="676449"/>
            </a:xfrm>
            <a:prstGeom prst="rect">
              <a:avLst/>
            </a:prstGeom>
          </p:spPr>
          <p:txBody>
            <a:bodyPr anchor="t" rtlCol="false" tIns="0" lIns="0" bIns="0" rIns="0">
              <a:spAutoFit/>
            </a:bodyPr>
            <a:lstStyle/>
            <a:p>
              <a:pPr>
                <a:lnSpc>
                  <a:spcPts val="4105"/>
                </a:lnSpc>
              </a:pPr>
            </a:p>
          </p:txBody>
        </p:sp>
      </p:grpSp>
      <p:grpSp>
        <p:nvGrpSpPr>
          <p:cNvPr name="Group 19" id="19"/>
          <p:cNvGrpSpPr/>
          <p:nvPr/>
        </p:nvGrpSpPr>
        <p:grpSpPr>
          <a:xfrm rot="0">
            <a:off x="8797721" y="6020813"/>
            <a:ext cx="9153775" cy="1233814"/>
            <a:chOff x="0" y="0"/>
            <a:chExt cx="12205034" cy="1645085"/>
          </a:xfrm>
        </p:grpSpPr>
        <p:sp>
          <p:nvSpPr>
            <p:cNvPr name="TextBox 20" id="20"/>
            <p:cNvSpPr txBox="true"/>
            <p:nvPr/>
          </p:nvSpPr>
          <p:spPr>
            <a:xfrm rot="0">
              <a:off x="0" y="-28575"/>
              <a:ext cx="12205034" cy="712520"/>
            </a:xfrm>
            <a:prstGeom prst="rect">
              <a:avLst/>
            </a:prstGeom>
          </p:spPr>
          <p:txBody>
            <a:bodyPr anchor="t" rtlCol="false" tIns="0" lIns="0" bIns="0" rIns="0">
              <a:spAutoFit/>
            </a:bodyPr>
            <a:lstStyle/>
            <a:p>
              <a:pPr>
                <a:lnSpc>
                  <a:spcPts val="4399"/>
                </a:lnSpc>
              </a:pPr>
              <a:r>
                <a:rPr lang="en-US" sz="3383">
                  <a:solidFill>
                    <a:srgbClr val="57FFDC"/>
                  </a:solidFill>
                  <a:latin typeface="HK Grotesk Bold Bold"/>
                </a:rPr>
                <a:t>TICKS IN MATPLOTLIB</a:t>
              </a:r>
            </a:p>
          </p:txBody>
        </p:sp>
        <p:sp>
          <p:nvSpPr>
            <p:cNvPr name="TextBox 21" id="21"/>
            <p:cNvSpPr txBox="true"/>
            <p:nvPr/>
          </p:nvSpPr>
          <p:spPr>
            <a:xfrm rot="0">
              <a:off x="0" y="968636"/>
              <a:ext cx="12205034" cy="676449"/>
            </a:xfrm>
            <a:prstGeom prst="rect">
              <a:avLst/>
            </a:prstGeom>
          </p:spPr>
          <p:txBody>
            <a:bodyPr anchor="t" rtlCol="false" tIns="0" lIns="0" bIns="0" rIns="0">
              <a:spAutoFit/>
            </a:bodyPr>
            <a:lstStyle/>
            <a:p>
              <a:pPr>
                <a:lnSpc>
                  <a:spcPts val="4105"/>
                </a:lnSpc>
              </a:pPr>
            </a:p>
          </p:txBody>
        </p:sp>
      </p:grpSp>
      <p:grpSp>
        <p:nvGrpSpPr>
          <p:cNvPr name="Group 22" id="22"/>
          <p:cNvGrpSpPr/>
          <p:nvPr/>
        </p:nvGrpSpPr>
        <p:grpSpPr>
          <a:xfrm rot="0">
            <a:off x="8797721" y="8024486"/>
            <a:ext cx="9153775" cy="1233814"/>
            <a:chOff x="0" y="0"/>
            <a:chExt cx="12205034" cy="1645085"/>
          </a:xfrm>
        </p:grpSpPr>
        <p:sp>
          <p:nvSpPr>
            <p:cNvPr name="TextBox 23" id="23"/>
            <p:cNvSpPr txBox="true"/>
            <p:nvPr/>
          </p:nvSpPr>
          <p:spPr>
            <a:xfrm rot="0">
              <a:off x="0" y="-28575"/>
              <a:ext cx="12205034" cy="712520"/>
            </a:xfrm>
            <a:prstGeom prst="rect">
              <a:avLst/>
            </a:prstGeom>
          </p:spPr>
          <p:txBody>
            <a:bodyPr anchor="t" rtlCol="false" tIns="0" lIns="0" bIns="0" rIns="0">
              <a:spAutoFit/>
            </a:bodyPr>
            <a:lstStyle/>
            <a:p>
              <a:pPr>
                <a:lnSpc>
                  <a:spcPts val="4399"/>
                </a:lnSpc>
              </a:pPr>
              <a:r>
                <a:rPr lang="en-US" sz="3383">
                  <a:solidFill>
                    <a:srgbClr val="57FFDC"/>
                  </a:solidFill>
                  <a:latin typeface="HK Grotesk Bold Bold"/>
                </a:rPr>
                <a:t>HEAT MAP FUNCTION IN SEABORN MODULE</a:t>
              </a:r>
            </a:p>
          </p:txBody>
        </p:sp>
        <p:sp>
          <p:nvSpPr>
            <p:cNvPr name="TextBox 24" id="24"/>
            <p:cNvSpPr txBox="true"/>
            <p:nvPr/>
          </p:nvSpPr>
          <p:spPr>
            <a:xfrm rot="0">
              <a:off x="0" y="968636"/>
              <a:ext cx="12205034" cy="676449"/>
            </a:xfrm>
            <a:prstGeom prst="rect">
              <a:avLst/>
            </a:prstGeom>
          </p:spPr>
          <p:txBody>
            <a:bodyPr anchor="t" rtlCol="false" tIns="0" lIns="0" bIns="0" rIns="0">
              <a:spAutoFit/>
            </a:bodyPr>
            <a:lstStyle/>
            <a:p>
              <a:pPr>
                <a:lnSpc>
                  <a:spcPts val="4105"/>
                </a:lnSpc>
              </a:pPr>
            </a:p>
          </p:txBody>
        </p:sp>
      </p:grpSp>
      <p:sp>
        <p:nvSpPr>
          <p:cNvPr name="TextBox 25" id="25"/>
          <p:cNvSpPr txBox="true"/>
          <p:nvPr/>
        </p:nvSpPr>
        <p:spPr>
          <a:xfrm rot="0">
            <a:off x="1200942" y="1708668"/>
            <a:ext cx="6245434" cy="1891217"/>
          </a:xfrm>
          <a:prstGeom prst="rect">
            <a:avLst/>
          </a:prstGeom>
        </p:spPr>
        <p:txBody>
          <a:bodyPr anchor="t" rtlCol="false" tIns="0" lIns="0" bIns="0" rIns="0">
            <a:spAutoFit/>
          </a:bodyPr>
          <a:lstStyle/>
          <a:p>
            <a:pPr algn="ctr">
              <a:lnSpc>
                <a:spcPts val="15614"/>
              </a:lnSpc>
              <a:spcBef>
                <a:spcPct val="0"/>
              </a:spcBef>
            </a:pPr>
            <a:r>
              <a:rPr lang="en-US" sz="10409">
                <a:solidFill>
                  <a:srgbClr val="5CE1E6"/>
                </a:solidFill>
                <a:latin typeface="Arima Madurai Extra Bold"/>
              </a:rPr>
              <a:t>Annexure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1121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5950375" y="-451503"/>
            <a:ext cx="3166209" cy="296040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626617" y="8082333"/>
            <a:ext cx="2886635" cy="2204667"/>
          </a:xfrm>
          <a:prstGeom prst="rect">
            <a:avLst/>
          </a:prstGeom>
        </p:spPr>
      </p:pic>
      <p:grpSp>
        <p:nvGrpSpPr>
          <p:cNvPr name="Group 4" id="4"/>
          <p:cNvGrpSpPr/>
          <p:nvPr/>
        </p:nvGrpSpPr>
        <p:grpSpPr>
          <a:xfrm rot="0">
            <a:off x="4454573" y="1049497"/>
            <a:ext cx="9378853" cy="7629205"/>
            <a:chOff x="0" y="0"/>
            <a:chExt cx="11124398" cy="9049114"/>
          </a:xfrm>
        </p:grpSpPr>
        <p:sp>
          <p:nvSpPr>
            <p:cNvPr name="Freeform 5" id="5"/>
            <p:cNvSpPr/>
            <p:nvPr/>
          </p:nvSpPr>
          <p:spPr>
            <a:xfrm>
              <a:off x="0" y="0"/>
              <a:ext cx="11124398" cy="9049114"/>
            </a:xfrm>
            <a:custGeom>
              <a:avLst/>
              <a:gdLst/>
              <a:ahLst/>
              <a:cxnLst/>
              <a:rect r="r" b="b" t="t" l="l"/>
              <a:pathLst>
                <a:path h="9049114" w="11124398">
                  <a:moveTo>
                    <a:pt x="10999938" y="59690"/>
                  </a:moveTo>
                  <a:cubicBezTo>
                    <a:pt x="11035498" y="59690"/>
                    <a:pt x="11064708" y="88900"/>
                    <a:pt x="11064708" y="124460"/>
                  </a:cubicBezTo>
                  <a:lnTo>
                    <a:pt x="11064708" y="8924654"/>
                  </a:lnTo>
                  <a:cubicBezTo>
                    <a:pt x="11064708" y="8960214"/>
                    <a:pt x="11035498" y="8989424"/>
                    <a:pt x="10999938" y="8989424"/>
                  </a:cubicBezTo>
                  <a:lnTo>
                    <a:pt x="124460" y="8989424"/>
                  </a:lnTo>
                  <a:cubicBezTo>
                    <a:pt x="88900" y="8989424"/>
                    <a:pt x="59690" y="8960214"/>
                    <a:pt x="59690" y="8924654"/>
                  </a:cubicBezTo>
                  <a:lnTo>
                    <a:pt x="59690" y="124460"/>
                  </a:lnTo>
                  <a:cubicBezTo>
                    <a:pt x="59690" y="88900"/>
                    <a:pt x="88900" y="59690"/>
                    <a:pt x="124460" y="59690"/>
                  </a:cubicBezTo>
                  <a:lnTo>
                    <a:pt x="10999938" y="59690"/>
                  </a:lnTo>
                  <a:moveTo>
                    <a:pt x="10999938" y="0"/>
                  </a:moveTo>
                  <a:lnTo>
                    <a:pt x="124460" y="0"/>
                  </a:lnTo>
                  <a:cubicBezTo>
                    <a:pt x="55880" y="0"/>
                    <a:pt x="0" y="55880"/>
                    <a:pt x="0" y="124460"/>
                  </a:cubicBezTo>
                  <a:lnTo>
                    <a:pt x="0" y="8924654"/>
                  </a:lnTo>
                  <a:cubicBezTo>
                    <a:pt x="0" y="8993235"/>
                    <a:pt x="55880" y="9049114"/>
                    <a:pt x="124460" y="9049114"/>
                  </a:cubicBezTo>
                  <a:lnTo>
                    <a:pt x="10999938" y="9049114"/>
                  </a:lnTo>
                  <a:cubicBezTo>
                    <a:pt x="11068518" y="9049114"/>
                    <a:pt x="11124398" y="8993235"/>
                    <a:pt x="11124398" y="8924654"/>
                  </a:cubicBezTo>
                  <a:lnTo>
                    <a:pt x="11124398" y="124460"/>
                  </a:lnTo>
                  <a:cubicBezTo>
                    <a:pt x="11124398" y="55880"/>
                    <a:pt x="11068518" y="0"/>
                    <a:pt x="10999938" y="0"/>
                  </a:cubicBezTo>
                  <a:close/>
                </a:path>
              </a:pathLst>
            </a:custGeom>
            <a:solidFill>
              <a:srgbClr val="37C9EF"/>
            </a:solidFill>
          </p:spPr>
        </p:sp>
      </p:grpSp>
      <p:sp>
        <p:nvSpPr>
          <p:cNvPr name="TextBox 6" id="6"/>
          <p:cNvSpPr txBox="true"/>
          <p:nvPr/>
        </p:nvSpPr>
        <p:spPr>
          <a:xfrm rot="0">
            <a:off x="4552516" y="1689735"/>
            <a:ext cx="9182967" cy="6186805"/>
          </a:xfrm>
          <a:prstGeom prst="rect">
            <a:avLst/>
          </a:prstGeom>
        </p:spPr>
        <p:txBody>
          <a:bodyPr anchor="t" rtlCol="false" tIns="0" lIns="0" bIns="0" rIns="0">
            <a:spAutoFit/>
          </a:bodyPr>
          <a:lstStyle/>
          <a:p>
            <a:pPr algn="ctr">
              <a:lnSpc>
                <a:spcPts val="12319"/>
              </a:lnSpc>
            </a:pPr>
            <a:r>
              <a:rPr lang="en-US" sz="8800">
                <a:solidFill>
                  <a:srgbClr val="FFFFFF"/>
                </a:solidFill>
                <a:latin typeface="Cormorant SC Medium"/>
              </a:rPr>
              <a:t>CONFUSION MATRIX USING JUPYTER NOTEBOOK</a:t>
            </a:r>
          </a:p>
        </p:txBody>
      </p:sp>
      <p:pic>
        <p:nvPicPr>
          <p:cNvPr name="Picture 7" id="7"/>
          <p:cNvPicPr>
            <a:picLocks noChangeAspect="true"/>
          </p:cNvPicPr>
          <p:nvPr/>
        </p:nvPicPr>
        <p:blipFill>
          <a:blip r:embed="rId2"/>
          <a:srcRect l="0" t="0" r="0" b="0"/>
          <a:stretch>
            <a:fillRect/>
          </a:stretch>
        </p:blipFill>
        <p:spPr>
          <a:xfrm flipH="false" flipV="false" rot="7988373">
            <a:off x="-1676156" y="-1123276"/>
            <a:ext cx="3619623" cy="3384347"/>
          </a:xfrm>
          <a:prstGeom prst="rect">
            <a:avLst/>
          </a:prstGeom>
        </p:spPr>
      </p:pic>
      <p:pic>
        <p:nvPicPr>
          <p:cNvPr name="Picture 8" id="8"/>
          <p:cNvPicPr>
            <a:picLocks noChangeAspect="true"/>
          </p:cNvPicPr>
          <p:nvPr/>
        </p:nvPicPr>
        <p:blipFill>
          <a:blip r:embed="rId4"/>
          <a:srcRect l="0" t="0" r="0" b="0"/>
          <a:stretch>
            <a:fillRect/>
          </a:stretch>
        </p:blipFill>
        <p:spPr>
          <a:xfrm flipH="false" flipV="false" rot="0">
            <a:off x="15950375" y="8155966"/>
            <a:ext cx="2886635" cy="2204667"/>
          </a:xfrm>
          <a:prstGeom prst="rect">
            <a:avLst/>
          </a:prstGeom>
        </p:spPr>
      </p:pic>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90000"/>
          </a:blip>
          <a:srcRect l="0" t="0" r="0" b="0"/>
          <a:stretch>
            <a:fillRect/>
          </a:stretch>
        </p:blipFill>
        <p:spPr>
          <a:xfrm flipH="false" flipV="false" rot="96296">
            <a:off x="-2768394" y="286852"/>
            <a:ext cx="8760196" cy="8850507"/>
          </a:xfrm>
          <a:prstGeom prst="rect">
            <a:avLst/>
          </a:prstGeom>
        </p:spPr>
      </p:pic>
      <p:pic>
        <p:nvPicPr>
          <p:cNvPr name="Picture 3" id="3"/>
          <p:cNvPicPr>
            <a:picLocks noChangeAspect="true"/>
          </p:cNvPicPr>
          <p:nvPr/>
        </p:nvPicPr>
        <p:blipFill>
          <a:blip r:embed="rId2">
            <a:alphaModFix amt="90000"/>
          </a:blip>
          <a:srcRect l="0" t="0" r="0" b="0"/>
          <a:stretch>
            <a:fillRect/>
          </a:stretch>
        </p:blipFill>
        <p:spPr>
          <a:xfrm flipH="false" flipV="false" rot="96296">
            <a:off x="12879202" y="286852"/>
            <a:ext cx="8760196" cy="8850507"/>
          </a:xfrm>
          <a:prstGeom prst="rect">
            <a:avLst/>
          </a:prstGeom>
        </p:spPr>
      </p:pic>
      <p:pic>
        <p:nvPicPr>
          <p:cNvPr name="Picture 4" id="4"/>
          <p:cNvPicPr>
            <a:picLocks noChangeAspect="true"/>
          </p:cNvPicPr>
          <p:nvPr/>
        </p:nvPicPr>
        <p:blipFill>
          <a:blip r:embed="rId3"/>
          <a:srcRect l="7364" t="73951" r="14015" b="0"/>
          <a:stretch>
            <a:fillRect/>
          </a:stretch>
        </p:blipFill>
        <p:spPr>
          <a:xfrm flipH="false" flipV="false" rot="0">
            <a:off x="2215785" y="2315"/>
            <a:ext cx="13856430" cy="2433233"/>
          </a:xfrm>
          <a:prstGeom prst="rect">
            <a:avLst/>
          </a:prstGeom>
        </p:spPr>
      </p:pic>
      <p:pic>
        <p:nvPicPr>
          <p:cNvPr name="Picture 5" id="5"/>
          <p:cNvPicPr>
            <a:picLocks noChangeAspect="true"/>
          </p:cNvPicPr>
          <p:nvPr/>
        </p:nvPicPr>
        <p:blipFill>
          <a:blip r:embed="rId4"/>
          <a:srcRect l="6024" t="9330" r="7489" b="0"/>
          <a:stretch>
            <a:fillRect/>
          </a:stretch>
        </p:blipFill>
        <p:spPr>
          <a:xfrm flipH="false" flipV="false" rot="0">
            <a:off x="2215785" y="2435548"/>
            <a:ext cx="13856430" cy="7699203"/>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0236509">
            <a:off x="-1732056" y="2169486"/>
            <a:ext cx="24558681" cy="7479598"/>
          </a:xfrm>
          <a:prstGeom prst="rect">
            <a:avLst/>
          </a:prstGeom>
        </p:spPr>
      </p:pic>
      <p:grpSp>
        <p:nvGrpSpPr>
          <p:cNvPr name="Group 3" id="3"/>
          <p:cNvGrpSpPr>
            <a:grpSpLocks noChangeAspect="true"/>
          </p:cNvGrpSpPr>
          <p:nvPr/>
        </p:nvGrpSpPr>
        <p:grpSpPr>
          <a:xfrm rot="0">
            <a:off x="10056816" y="1000609"/>
            <a:ext cx="7202484" cy="7220470"/>
            <a:chOff x="0" y="0"/>
            <a:chExt cx="5594350" cy="5608320"/>
          </a:xfrm>
        </p:grpSpPr>
        <p:sp>
          <p:nvSpPr>
            <p:cNvPr name="Freeform 4" id="4"/>
            <p:cNvSpPr/>
            <p:nvPr/>
          </p:nvSpPr>
          <p:spPr>
            <a:xfrm>
              <a:off x="-80010" y="-191771"/>
              <a:ext cx="6264910" cy="5977891"/>
            </a:xfrm>
            <a:custGeom>
              <a:avLst/>
              <a:gdLst/>
              <a:ahLst/>
              <a:cxnLst/>
              <a:rect r="r" b="b" t="t" l="l"/>
              <a:pathLst>
                <a:path h="5977891" w="6264910">
                  <a:moveTo>
                    <a:pt x="3576320" y="342901"/>
                  </a:moveTo>
                  <a:cubicBezTo>
                    <a:pt x="4768850" y="509271"/>
                    <a:pt x="6264910" y="971551"/>
                    <a:pt x="5435600" y="3060701"/>
                  </a:cubicBezTo>
                  <a:cubicBezTo>
                    <a:pt x="4606290" y="5149851"/>
                    <a:pt x="2889250" y="5520691"/>
                    <a:pt x="2059940" y="5749291"/>
                  </a:cubicBezTo>
                  <a:cubicBezTo>
                    <a:pt x="1230630" y="5977891"/>
                    <a:pt x="256540" y="5434331"/>
                    <a:pt x="600710" y="4203701"/>
                  </a:cubicBezTo>
                  <a:cubicBezTo>
                    <a:pt x="901700" y="3126740"/>
                    <a:pt x="0" y="1772921"/>
                    <a:pt x="86360" y="886460"/>
                  </a:cubicBezTo>
                  <a:cubicBezTo>
                    <a:pt x="172720" y="0"/>
                    <a:pt x="2145030" y="142240"/>
                    <a:pt x="3576320" y="342900"/>
                  </a:cubicBezTo>
                  <a:close/>
                </a:path>
              </a:pathLst>
            </a:custGeom>
            <a:blipFill>
              <a:blip r:embed="rId3"/>
              <a:stretch>
                <a:fillRect l="-102986" r="-31264" t="-12286" b="-43686"/>
              </a:stretch>
            </a:blipFill>
          </p:spPr>
        </p:sp>
      </p:grpSp>
      <p:sp>
        <p:nvSpPr>
          <p:cNvPr name="TextBox 5" id="5"/>
          <p:cNvSpPr txBox="true"/>
          <p:nvPr/>
        </p:nvSpPr>
        <p:spPr>
          <a:xfrm rot="0">
            <a:off x="670794" y="3607879"/>
            <a:ext cx="9096488" cy="1805905"/>
          </a:xfrm>
          <a:prstGeom prst="rect">
            <a:avLst/>
          </a:prstGeom>
        </p:spPr>
        <p:txBody>
          <a:bodyPr anchor="t" rtlCol="false" tIns="0" lIns="0" bIns="0" rIns="0">
            <a:spAutoFit/>
          </a:bodyPr>
          <a:lstStyle/>
          <a:p>
            <a:pPr algn="ctr">
              <a:lnSpc>
                <a:spcPts val="14799"/>
              </a:lnSpc>
            </a:pPr>
            <a:r>
              <a:rPr lang="en-US" sz="10571">
                <a:solidFill>
                  <a:srgbClr val="5CE1E6"/>
                </a:solidFill>
                <a:latin typeface="Archicoco"/>
              </a:rPr>
              <a:t>THANKYOU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517448">
            <a:off x="-4743816" y="-4170808"/>
            <a:ext cx="21356206" cy="6874465"/>
          </a:xfrm>
          <a:prstGeom prst="rect">
            <a:avLst/>
          </a:prstGeom>
        </p:spPr>
      </p:pic>
      <p:grpSp>
        <p:nvGrpSpPr>
          <p:cNvPr name="Group 3" id="3"/>
          <p:cNvGrpSpPr>
            <a:grpSpLocks noChangeAspect="true"/>
          </p:cNvGrpSpPr>
          <p:nvPr/>
        </p:nvGrpSpPr>
        <p:grpSpPr>
          <a:xfrm rot="0">
            <a:off x="12372607" y="-572645"/>
            <a:ext cx="7056295" cy="6388243"/>
            <a:chOff x="0" y="0"/>
            <a:chExt cx="5580380" cy="5052060"/>
          </a:xfrm>
        </p:grpSpPr>
        <p:sp>
          <p:nvSpPr>
            <p:cNvPr name="Freeform 4" id="4"/>
            <p:cNvSpPr/>
            <p:nvPr/>
          </p:nvSpPr>
          <p:spPr>
            <a:xfrm>
              <a:off x="-635000" y="-673100"/>
              <a:ext cx="6488430" cy="6027420"/>
            </a:xfrm>
            <a:custGeom>
              <a:avLst/>
              <a:gdLst/>
              <a:ahLst/>
              <a:cxnLst/>
              <a:rect r="r" b="b" t="t" l="l"/>
              <a:pathLst>
                <a:path h="6027420" w="648843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38034" r="-19079" t="-4" b="0"/>
              </a:stretch>
            </a:blipFill>
          </p:spPr>
        </p:sp>
      </p:grpSp>
      <p:grpSp>
        <p:nvGrpSpPr>
          <p:cNvPr name="Group 5" id="5"/>
          <p:cNvGrpSpPr>
            <a:grpSpLocks noChangeAspect="true"/>
          </p:cNvGrpSpPr>
          <p:nvPr/>
        </p:nvGrpSpPr>
        <p:grpSpPr>
          <a:xfrm rot="0">
            <a:off x="7871258" y="3984456"/>
            <a:ext cx="6323030" cy="7033272"/>
            <a:chOff x="687070" y="247650"/>
            <a:chExt cx="11148060" cy="12400280"/>
          </a:xfrm>
        </p:grpSpPr>
        <p:sp>
          <p:nvSpPr>
            <p:cNvPr name="Freeform 6" id="6"/>
            <p:cNvSpPr/>
            <p:nvPr/>
          </p:nvSpPr>
          <p:spPr>
            <a:xfrm>
              <a:off x="687070" y="247650"/>
              <a:ext cx="11148061" cy="12400280"/>
            </a:xfrm>
            <a:custGeom>
              <a:avLst/>
              <a:gdLst/>
              <a:ahLst/>
              <a:cxnLst/>
              <a:rect r="r" b="b" t="t" l="l"/>
              <a:pathLst>
                <a:path h="12400280" w="11148061">
                  <a:moveTo>
                    <a:pt x="9215120" y="1497330"/>
                  </a:moveTo>
                  <a:cubicBezTo>
                    <a:pt x="8773160" y="972820"/>
                    <a:pt x="8234680" y="508000"/>
                    <a:pt x="7590790" y="252730"/>
                  </a:cubicBezTo>
                  <a:cubicBezTo>
                    <a:pt x="7132320" y="71120"/>
                    <a:pt x="6633210" y="0"/>
                    <a:pt x="6139180" y="6350"/>
                  </a:cubicBezTo>
                  <a:cubicBezTo>
                    <a:pt x="4053840" y="36830"/>
                    <a:pt x="2157730" y="1490980"/>
                    <a:pt x="1289050" y="3346450"/>
                  </a:cubicBezTo>
                  <a:cubicBezTo>
                    <a:pt x="527050" y="4977130"/>
                    <a:pt x="0" y="7792720"/>
                    <a:pt x="680720" y="9457690"/>
                  </a:cubicBezTo>
                  <a:cubicBezTo>
                    <a:pt x="1360170" y="11122661"/>
                    <a:pt x="2499360" y="12005311"/>
                    <a:pt x="4248150" y="12081511"/>
                  </a:cubicBezTo>
                  <a:cubicBezTo>
                    <a:pt x="7001510" y="12400280"/>
                    <a:pt x="9088120" y="10502901"/>
                    <a:pt x="10118091" y="8309611"/>
                  </a:cubicBezTo>
                  <a:cubicBezTo>
                    <a:pt x="11148061" y="6116320"/>
                    <a:pt x="10782300" y="3361691"/>
                    <a:pt x="9215121" y="1497330"/>
                  </a:cubicBezTo>
                  <a:close/>
                </a:path>
              </a:pathLst>
            </a:custGeom>
            <a:blipFill>
              <a:blip r:embed="rId4"/>
              <a:stretch>
                <a:fillRect l="2240" r="-73910" t="814" b="-3832"/>
              </a:stretch>
            </a:blipFill>
          </p:spPr>
        </p:sp>
      </p:grpSp>
      <p:sp>
        <p:nvSpPr>
          <p:cNvPr name="TextBox 7" id="7"/>
          <p:cNvSpPr txBox="true"/>
          <p:nvPr/>
        </p:nvSpPr>
        <p:spPr>
          <a:xfrm rot="0">
            <a:off x="695206" y="4104070"/>
            <a:ext cx="6782468" cy="4564583"/>
          </a:xfrm>
          <a:prstGeom prst="rect">
            <a:avLst/>
          </a:prstGeom>
        </p:spPr>
        <p:txBody>
          <a:bodyPr anchor="t" rtlCol="false" tIns="0" lIns="0" bIns="0" rIns="0">
            <a:spAutoFit/>
          </a:bodyPr>
          <a:lstStyle/>
          <a:p>
            <a:pPr algn="ctr">
              <a:lnSpc>
                <a:spcPts val="12168"/>
              </a:lnSpc>
            </a:pPr>
            <a:r>
              <a:rPr lang="en-US" sz="8691">
                <a:solidFill>
                  <a:srgbClr val="5CE1E6"/>
                </a:solidFill>
                <a:latin typeface="Arima Madurai Extra Bold"/>
              </a:rPr>
              <a:t>Why Do We Need To Fit A Model?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627308">
            <a:off x="-5623513" y="-3090076"/>
            <a:ext cx="17016201" cy="6180151"/>
          </a:xfrm>
          <a:prstGeom prst="rect">
            <a:avLst/>
          </a:prstGeom>
        </p:spPr>
      </p:pic>
      <p:pic>
        <p:nvPicPr>
          <p:cNvPr name="Picture 3" id="3"/>
          <p:cNvPicPr>
            <a:picLocks noChangeAspect="true"/>
          </p:cNvPicPr>
          <p:nvPr/>
        </p:nvPicPr>
        <p:blipFill>
          <a:blip r:embed="rId2"/>
          <a:srcRect l="0" t="0" r="0" b="0"/>
          <a:stretch>
            <a:fillRect/>
          </a:stretch>
        </p:blipFill>
        <p:spPr>
          <a:xfrm flipH="false" flipV="false" rot="-1627308">
            <a:off x="5496516" y="7590443"/>
            <a:ext cx="17016201" cy="6180151"/>
          </a:xfrm>
          <a:prstGeom prst="rect">
            <a:avLst/>
          </a:prstGeom>
        </p:spPr>
      </p:pic>
      <p:sp>
        <p:nvSpPr>
          <p:cNvPr name="TextBox 4" id="4"/>
          <p:cNvSpPr txBox="true"/>
          <p:nvPr/>
        </p:nvSpPr>
        <p:spPr>
          <a:xfrm rot="0">
            <a:off x="1323923" y="297736"/>
            <a:ext cx="14435328" cy="10228862"/>
          </a:xfrm>
          <a:prstGeom prst="rect">
            <a:avLst/>
          </a:prstGeom>
        </p:spPr>
        <p:txBody>
          <a:bodyPr anchor="t" rtlCol="false" tIns="0" lIns="0" bIns="0" rIns="0">
            <a:spAutoFit/>
          </a:bodyPr>
          <a:lstStyle/>
          <a:p>
            <a:pPr algn="just" marL="908591" indent="-454296" lvl="1">
              <a:lnSpc>
                <a:spcPts val="6270"/>
              </a:lnSpc>
              <a:buFont typeface="Arial"/>
              <a:buChar char="•"/>
            </a:pPr>
            <a:r>
              <a:rPr lang="en-US" sz="4208">
                <a:solidFill>
                  <a:srgbClr val="FFFFFF"/>
                </a:solidFill>
                <a:latin typeface="Arima Madurai Medium"/>
              </a:rPr>
              <a:t>Model fitting is a measure of how well a machine learning model generalizes to similar data to that on which it was trained. </a:t>
            </a:r>
          </a:p>
          <a:p>
            <a:pPr algn="just" marL="908591" indent="-454296" lvl="1">
              <a:lnSpc>
                <a:spcPts val="6270"/>
              </a:lnSpc>
              <a:buFont typeface="Arial"/>
              <a:buChar char="•"/>
            </a:pPr>
            <a:r>
              <a:rPr lang="en-US" sz="4208">
                <a:solidFill>
                  <a:srgbClr val="FFFFFF"/>
                </a:solidFill>
                <a:latin typeface="Arima Madurai Medium"/>
              </a:rPr>
              <a:t>A model that is well-fitted produces more accurate outcomes. </a:t>
            </a:r>
          </a:p>
          <a:p>
            <a:pPr algn="just" marL="908591" indent="-454296" lvl="1">
              <a:lnSpc>
                <a:spcPts val="6270"/>
              </a:lnSpc>
              <a:buFont typeface="Arial"/>
              <a:buChar char="•"/>
            </a:pPr>
            <a:r>
              <a:rPr lang="en-US" sz="4208" spc="101">
                <a:solidFill>
                  <a:srgbClr val="FFFFFF"/>
                </a:solidFill>
                <a:latin typeface="Arima Madurai Medium"/>
              </a:rPr>
              <a:t>A model that is overfitted matches the data too closely. </a:t>
            </a:r>
          </a:p>
          <a:p>
            <a:pPr algn="just" marL="908591" indent="-454296" lvl="1">
              <a:lnSpc>
                <a:spcPts val="6270"/>
              </a:lnSpc>
              <a:buFont typeface="Arial"/>
              <a:buChar char="•"/>
            </a:pPr>
            <a:r>
              <a:rPr lang="en-US" sz="4208">
                <a:solidFill>
                  <a:srgbClr val="FFFFFF"/>
                </a:solidFill>
                <a:latin typeface="Arima Madurai Medium"/>
              </a:rPr>
              <a:t>A model that is underfitted doesn’t match closely enough.</a:t>
            </a:r>
          </a:p>
          <a:p>
            <a:pPr algn="just" marL="908591" indent="-454296" lvl="1">
              <a:lnSpc>
                <a:spcPts val="6270"/>
              </a:lnSpc>
              <a:buFont typeface="Arial"/>
              <a:buChar char="•"/>
            </a:pPr>
            <a:r>
              <a:rPr lang="en-US" sz="4208">
                <a:solidFill>
                  <a:srgbClr val="FFFFFF"/>
                </a:solidFill>
                <a:latin typeface="Arima Madurai Medium"/>
              </a:rPr>
              <a:t>Each machine learning algorithm has a basic set of parameters that can be changed to improve its accuracy.</a:t>
            </a:r>
          </a:p>
          <a:p>
            <a:pPr algn="just">
              <a:lnSpc>
                <a:spcPts val="627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3341133">
            <a:off x="10619600" y="1857003"/>
            <a:ext cx="16644584" cy="5628993"/>
          </a:xfrm>
          <a:prstGeom prst="rect">
            <a:avLst/>
          </a:prstGeom>
        </p:spPr>
      </p:pic>
      <p:sp>
        <p:nvSpPr>
          <p:cNvPr name="TextBox 3" id="3"/>
          <p:cNvSpPr txBox="true"/>
          <p:nvPr/>
        </p:nvSpPr>
        <p:spPr>
          <a:xfrm rot="0">
            <a:off x="653776" y="1094113"/>
            <a:ext cx="14414450" cy="9680119"/>
          </a:xfrm>
          <a:prstGeom prst="rect">
            <a:avLst/>
          </a:prstGeom>
        </p:spPr>
        <p:txBody>
          <a:bodyPr anchor="t" rtlCol="false" tIns="0" lIns="0" bIns="0" rIns="0">
            <a:spAutoFit/>
          </a:bodyPr>
          <a:lstStyle/>
          <a:p>
            <a:pPr marL="863724" indent="-431862" lvl="1">
              <a:lnSpc>
                <a:spcPts val="7001"/>
              </a:lnSpc>
              <a:buFont typeface="Arial"/>
              <a:buChar char="•"/>
            </a:pPr>
            <a:r>
              <a:rPr lang="en-US" sz="4000">
                <a:solidFill>
                  <a:srgbClr val="FFFFFF"/>
                </a:solidFill>
                <a:latin typeface="Arima Madurai Medium"/>
              </a:rPr>
              <a:t>Then, you compare the outcomes to real, observed values of the target variable to determine their accuracy. </a:t>
            </a:r>
          </a:p>
          <a:p>
            <a:pPr marL="863724" indent="-431862" lvl="1">
              <a:lnSpc>
                <a:spcPts val="7001"/>
              </a:lnSpc>
              <a:buFont typeface="Arial"/>
              <a:buChar char="•"/>
            </a:pPr>
            <a:r>
              <a:rPr lang="en-US" sz="4000">
                <a:solidFill>
                  <a:srgbClr val="FFFFFF"/>
                </a:solidFill>
                <a:latin typeface="Arima Madurai Medium"/>
              </a:rPr>
              <a:t>Next, you use that information to adjust the algorithm’s standard parameters to reduce the level of error, making it more accurate in uncovering patterns and relationships between the rest of its features and the target.</a:t>
            </a:r>
          </a:p>
          <a:p>
            <a:pPr marL="863724" indent="-431862" lvl="1">
              <a:lnSpc>
                <a:spcPts val="7001"/>
              </a:lnSpc>
              <a:buFont typeface="Arial"/>
              <a:buChar char="•"/>
            </a:pPr>
            <a:r>
              <a:rPr lang="en-US" sz="4000">
                <a:solidFill>
                  <a:srgbClr val="FFFFFF"/>
                </a:solidFill>
                <a:latin typeface="Arima Madurai Medium"/>
              </a:rPr>
              <a:t>You repeat this process until the algorithm finds the optimal parameters that produce valid, practical, applicable insights for your practical business problem.</a:t>
            </a:r>
          </a:p>
          <a:p>
            <a:pPr>
              <a:lnSpc>
                <a:spcPts val="7001"/>
              </a:lnSpc>
            </a:pPr>
          </a:p>
          <a:p>
            <a:pPr algn="ctr">
              <a:lnSpc>
                <a:spcPts val="7001"/>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3436445">
            <a:off x="3821047" y="208766"/>
            <a:ext cx="21356206" cy="6874465"/>
          </a:xfrm>
          <a:prstGeom prst="rect">
            <a:avLst/>
          </a:prstGeom>
        </p:spPr>
      </p:pic>
      <p:grpSp>
        <p:nvGrpSpPr>
          <p:cNvPr name="Group 3" id="3"/>
          <p:cNvGrpSpPr>
            <a:grpSpLocks noChangeAspect="true"/>
          </p:cNvGrpSpPr>
          <p:nvPr/>
        </p:nvGrpSpPr>
        <p:grpSpPr>
          <a:xfrm rot="0">
            <a:off x="8541713" y="1028700"/>
            <a:ext cx="8100629" cy="7333706"/>
            <a:chOff x="0" y="0"/>
            <a:chExt cx="5580380" cy="5052060"/>
          </a:xfrm>
        </p:grpSpPr>
        <p:sp>
          <p:nvSpPr>
            <p:cNvPr name="Freeform 4" id="4"/>
            <p:cNvSpPr/>
            <p:nvPr/>
          </p:nvSpPr>
          <p:spPr>
            <a:xfrm>
              <a:off x="-635000" y="-673100"/>
              <a:ext cx="6488430" cy="6027420"/>
            </a:xfrm>
            <a:custGeom>
              <a:avLst/>
              <a:gdLst/>
              <a:ahLst/>
              <a:cxnLst/>
              <a:rect r="r" b="b" t="t" l="l"/>
              <a:pathLst>
                <a:path h="6027420" w="648843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12" r="9" t="-33167" b="-18148"/>
              </a:stretch>
            </a:blipFill>
          </p:spPr>
        </p:sp>
      </p:grpSp>
      <p:sp>
        <p:nvSpPr>
          <p:cNvPr name="TextBox 5" id="5"/>
          <p:cNvSpPr txBox="true"/>
          <p:nvPr/>
        </p:nvSpPr>
        <p:spPr>
          <a:xfrm rot="0">
            <a:off x="1028700" y="1952743"/>
            <a:ext cx="6331574" cy="5580869"/>
          </a:xfrm>
          <a:prstGeom prst="rect">
            <a:avLst/>
          </a:prstGeom>
        </p:spPr>
        <p:txBody>
          <a:bodyPr anchor="t" rtlCol="false" tIns="0" lIns="0" bIns="0" rIns="0">
            <a:spAutoFit/>
          </a:bodyPr>
          <a:lstStyle/>
          <a:p>
            <a:pPr>
              <a:lnSpc>
                <a:spcPts val="10974"/>
              </a:lnSpc>
            </a:pPr>
            <a:r>
              <a:rPr lang="en-US" sz="9886" spc="-296">
                <a:solidFill>
                  <a:srgbClr val="5CE1E6"/>
                </a:solidFill>
                <a:latin typeface="Arima Madurai Medium Bold"/>
              </a:rPr>
              <a:t>Why is Model Fitting Important?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10515590">
            <a:off x="989161" y="5942632"/>
            <a:ext cx="19635939" cy="7131620"/>
          </a:xfrm>
          <a:prstGeom prst="rect">
            <a:avLst/>
          </a:prstGeom>
        </p:spPr>
      </p:pic>
      <p:sp>
        <p:nvSpPr>
          <p:cNvPr name="TextBox 3" id="3"/>
          <p:cNvSpPr txBox="true"/>
          <p:nvPr/>
        </p:nvSpPr>
        <p:spPr>
          <a:xfrm rot="0">
            <a:off x="427445" y="687657"/>
            <a:ext cx="16831855" cy="9392285"/>
          </a:xfrm>
          <a:prstGeom prst="rect">
            <a:avLst/>
          </a:prstGeom>
        </p:spPr>
        <p:txBody>
          <a:bodyPr anchor="t" rtlCol="false" tIns="0" lIns="0" bIns="0" rIns="0">
            <a:spAutoFit/>
          </a:bodyPr>
          <a:lstStyle/>
          <a:p>
            <a:pPr marL="885191" indent="-442595" lvl="1">
              <a:lnSpc>
                <a:spcPts val="5740"/>
              </a:lnSpc>
              <a:buFont typeface="Arial"/>
              <a:buChar char="•"/>
            </a:pPr>
            <a:r>
              <a:rPr lang="en-US" sz="4100">
                <a:solidFill>
                  <a:srgbClr val="FFFFFF"/>
                </a:solidFill>
                <a:latin typeface="Arima Madurai Medium"/>
              </a:rPr>
              <a:t>Mo</a:t>
            </a:r>
            <a:r>
              <a:rPr lang="en-US" sz="4100">
                <a:solidFill>
                  <a:srgbClr val="FFFFFF"/>
                </a:solidFill>
                <a:latin typeface="Arima Madurai Medium"/>
              </a:rPr>
              <a:t>del fitting is the essence of machine learning. </a:t>
            </a:r>
          </a:p>
          <a:p>
            <a:pPr marL="885190" indent="-442595" lvl="1">
              <a:lnSpc>
                <a:spcPts val="5740"/>
              </a:lnSpc>
              <a:buFont typeface="Arial"/>
              <a:buChar char="•"/>
            </a:pPr>
            <a:r>
              <a:rPr lang="en-US" sz="4100">
                <a:solidFill>
                  <a:srgbClr val="FFFFFF"/>
                </a:solidFill>
                <a:latin typeface="Arima Madurai Medium"/>
              </a:rPr>
              <a:t>If your model doesn’t fit your data correctly, the outcomes it produces will not be accurate enough to be useful for practical decision-making. </a:t>
            </a:r>
          </a:p>
          <a:p>
            <a:pPr marL="885191" indent="-442595" lvl="1">
              <a:lnSpc>
                <a:spcPts val="5740"/>
              </a:lnSpc>
              <a:buFont typeface="Arial"/>
              <a:buChar char="•"/>
            </a:pPr>
            <a:r>
              <a:rPr lang="en-US" sz="4100">
                <a:solidFill>
                  <a:srgbClr val="FFFFFF"/>
                </a:solidFill>
                <a:latin typeface="Arima Madurai Medium"/>
              </a:rPr>
              <a:t>A properly fitted model has hyperparameters that capture the complex relationships between known variables and the target variable, allowing it to find relevant insights or make accurate predictions.</a:t>
            </a:r>
          </a:p>
          <a:p>
            <a:pPr marL="885190" indent="-442595" lvl="1">
              <a:lnSpc>
                <a:spcPts val="5740"/>
              </a:lnSpc>
              <a:buFont typeface="Arial"/>
              <a:buChar char="•"/>
            </a:pPr>
            <a:r>
              <a:rPr lang="en-US" sz="4100">
                <a:solidFill>
                  <a:srgbClr val="FFFFFF"/>
                </a:solidFill>
                <a:latin typeface="Arima Madurai Medium"/>
              </a:rPr>
              <a:t>Fitting is an automatic process that makes sure your machine learning models have the individual parameters best suited to solve your specific real-world business problem with a high level of accuracy.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blipFill>
          <a:blip r:embed="rId2"/>
          <a:srcRect l="0" t="0" r="0" b="0"/>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514350" y="6323863"/>
            <a:ext cx="17259300" cy="2934437"/>
          </a:xfrm>
          <a:prstGeom prst="rect">
            <a:avLst/>
          </a:prstGeom>
        </p:spPr>
        <p:txBody>
          <a:bodyPr anchor="t" rtlCol="false" tIns="0" lIns="0" bIns="0" rIns="0">
            <a:spAutoFit/>
          </a:bodyPr>
          <a:lstStyle/>
          <a:p>
            <a:pPr algn="ctr">
              <a:lnSpc>
                <a:spcPts val="11377"/>
              </a:lnSpc>
            </a:pPr>
            <a:r>
              <a:rPr lang="en-US" sz="10835">
                <a:solidFill>
                  <a:srgbClr val="F5F5EF"/>
                </a:solidFill>
                <a:latin typeface="Cormorant SC Medium"/>
              </a:rPr>
              <a:t>FITTING IN JUPYTER NOTEBOOK</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606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692" t="0" r="1465" b="0"/>
          <a:stretch>
            <a:fillRect/>
          </a:stretch>
        </p:blipFill>
        <p:spPr>
          <a:xfrm flipH="false" flipV="false" rot="0">
            <a:off x="1131314" y="1642604"/>
            <a:ext cx="16025373" cy="700179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DAEJbrWMdZM</dc:identifier>
  <dcterms:modified xsi:type="dcterms:W3CDTF">2011-08-01T06:04:30Z</dcterms:modified>
  <cp:revision>1</cp:revision>
  <dc:title>FITTING THE MODEL</dc:title>
</cp:coreProperties>
</file>

<file path=docProps/thumbnail.jpeg>
</file>